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33"/>
  </p:notesMasterIdLst>
  <p:sldIdLst>
    <p:sldId id="256" r:id="rId2"/>
    <p:sldId id="257" r:id="rId3"/>
    <p:sldId id="284" r:id="rId4"/>
    <p:sldId id="286" r:id="rId5"/>
    <p:sldId id="270" r:id="rId6"/>
    <p:sldId id="258" r:id="rId7"/>
    <p:sldId id="260" r:id="rId8"/>
    <p:sldId id="280" r:id="rId9"/>
    <p:sldId id="296" r:id="rId10"/>
    <p:sldId id="267" r:id="rId11"/>
    <p:sldId id="263" r:id="rId12"/>
    <p:sldId id="287" r:id="rId13"/>
    <p:sldId id="289" r:id="rId14"/>
    <p:sldId id="290" r:id="rId15"/>
    <p:sldId id="291" r:id="rId16"/>
    <p:sldId id="292" r:id="rId17"/>
    <p:sldId id="298" r:id="rId18"/>
    <p:sldId id="281" r:id="rId19"/>
    <p:sldId id="294" r:id="rId20"/>
    <p:sldId id="266" r:id="rId21"/>
    <p:sldId id="271" r:id="rId22"/>
    <p:sldId id="272" r:id="rId23"/>
    <p:sldId id="282" r:id="rId24"/>
    <p:sldId id="279" r:id="rId25"/>
    <p:sldId id="273" r:id="rId26"/>
    <p:sldId id="283" r:id="rId27"/>
    <p:sldId id="275" r:id="rId28"/>
    <p:sldId id="278" r:id="rId29"/>
    <p:sldId id="276" r:id="rId30"/>
    <p:sldId id="277" r:id="rId31"/>
    <p:sldId id="295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743" autoAdjust="0"/>
  </p:normalViewPr>
  <p:slideViewPr>
    <p:cSldViewPr>
      <p:cViewPr varScale="1">
        <p:scale>
          <a:sx n="106" d="100"/>
          <a:sy n="106" d="100"/>
        </p:scale>
        <p:origin x="113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7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199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5984015984015963E-2"/>
                  <c:y val="0.588906168999481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8648018648018665E-2"/>
                  <c:y val="0.586832555728356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996003996003996E-2"/>
                  <c:y val="-3.7325038880248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294856.40000000002</c:v>
                </c:pt>
                <c:pt idx="1">
                  <c:v>297287.5</c:v>
                </c:pt>
                <c:pt idx="2">
                  <c:v>2431.1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5984015984015987E-2"/>
                  <c:y val="0.205287713841368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972027972027993E-2"/>
                  <c:y val="0.228097459823742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308025308025311E-2"/>
                  <c:y val="-1.86625194401243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263915</c:v>
                </c:pt>
                <c:pt idx="1">
                  <c:v>266133.90000000002</c:v>
                </c:pt>
                <c:pt idx="2">
                  <c:v>2218.9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2017 год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8628038628038631E-2"/>
                  <c:y val="-1.86625194401244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7952047952048001E-2"/>
                  <c:y val="-6.22083981337480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308025308025311E-2"/>
                  <c:y val="-2.48833592534992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278359.3</c:v>
                </c:pt>
                <c:pt idx="1">
                  <c:v>280900.7</c:v>
                </c:pt>
                <c:pt idx="2">
                  <c:v>2541.4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-189002512"/>
        <c:axId val="-188999792"/>
        <c:axId val="-190104960"/>
      </c:bar3DChart>
      <c:catAx>
        <c:axId val="-1890025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rgbClr val="002060"/>
                </a:solidFill>
              </a:defRPr>
            </a:pPr>
            <a:endParaRPr lang="ru-RU"/>
          </a:p>
        </c:txPr>
        <c:crossAx val="-188999792"/>
        <c:crosses val="autoZero"/>
        <c:auto val="1"/>
        <c:lblAlgn val="ctr"/>
        <c:lblOffset val="100"/>
        <c:noMultiLvlLbl val="0"/>
      </c:catAx>
      <c:valAx>
        <c:axId val="-18899979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-189002512"/>
        <c:crosses val="autoZero"/>
        <c:crossBetween val="between"/>
      </c:valAx>
      <c:serAx>
        <c:axId val="-1901049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rgbClr val="002060"/>
                </a:solidFill>
              </a:defRPr>
            </a:pPr>
            <a:endParaRPr lang="ru-RU"/>
          </a:p>
        </c:txPr>
        <c:crossAx val="-188999792"/>
        <c:crosses val="autoZero"/>
      </c:ser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solidFill>
          <a:schemeClr val="accent4">
            <a:lumMod val="20000"/>
            <a:lumOff val="80000"/>
          </a:schemeClr>
        </a:solidFill>
      </c:spPr>
    </c:sideWall>
    <c:backWall>
      <c:thickness val="0"/>
      <c:spPr>
        <a:solidFill>
          <a:schemeClr val="accent4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839080459770116E-2"/>
          <c:y val="2.7568922305764409E-2"/>
          <c:w val="0.81478541044438491"/>
          <c:h val="0.864246048191344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[Книга1]Лист2!$A$2</c:f>
              <c:strCache>
                <c:ptCount val="1"/>
                <c:pt idx="0">
                  <c:v>Собственные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4444133374394578E-3"/>
                  <c:y val="-2.0253019214852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9629422249596391E-3"/>
                  <c:y val="-3.37550320247544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9629422249596391E-3"/>
                  <c:y val="-2.2503354683169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[Книга1]Лист2!$B$1:$D$1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[Книга1]Лист2!$B$2:$D$2</c:f>
              <c:numCache>
                <c:formatCode>General</c:formatCode>
                <c:ptCount val="3"/>
                <c:pt idx="0">
                  <c:v>28.6</c:v>
                </c:pt>
                <c:pt idx="1">
                  <c:v>27.9</c:v>
                </c:pt>
                <c:pt idx="2">
                  <c:v>27.3</c:v>
                </c:pt>
              </c:numCache>
            </c:numRef>
          </c:val>
        </c:ser>
        <c:ser>
          <c:idx val="1"/>
          <c:order val="1"/>
          <c:tx>
            <c:strRef>
              <c:f>[Книга1]Лист2!$A$3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777653349757862E-2"/>
                  <c:y val="-1.35020128099017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777653349757835E-2"/>
                  <c:y val="-2.25033546831697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7777653349757835E-2"/>
                  <c:y val="-4.50067093663391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[Книга1]Лист2!$B$1:$D$1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[Книга1]Лист2!$B$3:$D$3</c:f>
              <c:numCache>
                <c:formatCode>General</c:formatCode>
                <c:ptCount val="3"/>
                <c:pt idx="0">
                  <c:v>71.400000000000006</c:v>
                </c:pt>
                <c:pt idx="1">
                  <c:v>72.099999999999994</c:v>
                </c:pt>
                <c:pt idx="2">
                  <c:v>72.7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-188998160"/>
        <c:axId val="-188999248"/>
        <c:axId val="0"/>
      </c:bar3DChart>
      <c:catAx>
        <c:axId val="-1889981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rgbClr val="002060"/>
                </a:solidFill>
              </a:defRPr>
            </a:pPr>
            <a:endParaRPr lang="ru-RU"/>
          </a:p>
        </c:txPr>
        <c:crossAx val="-188999248"/>
        <c:crosses val="autoZero"/>
        <c:auto val="1"/>
        <c:lblAlgn val="ctr"/>
        <c:lblOffset val="100"/>
        <c:noMultiLvlLbl val="0"/>
      </c:catAx>
      <c:valAx>
        <c:axId val="-18899924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-1889981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46321537394036"/>
          <c:y val="0.27595879462435641"/>
          <c:w val="0.13617244396174616"/>
          <c:h val="0.50572652102697657"/>
        </c:manualLayout>
      </c:layout>
      <c:overlay val="0"/>
      <c:txPr>
        <a:bodyPr/>
        <a:lstStyle/>
        <a:p>
          <a:pPr>
            <a:defRPr sz="1600"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rgbClr val="002060"/>
                </a:solidFill>
              </a:defRPr>
            </a:pPr>
            <a:r>
              <a:rPr lang="ru-RU" sz="2400">
                <a:solidFill>
                  <a:srgbClr val="002060"/>
                </a:solidFill>
              </a:rPr>
              <a:t>Налоговые и неналоговые доходы на 2015-2017 гг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Лист3!$A$2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3639143730886847E-2"/>
                  <c:y val="-7.5187969924812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761467889908266E-2"/>
                  <c:y val="-2.005012531328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2110091743119275E-2"/>
                  <c:y val="-3.50877192982456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Лист3!$B$1:$D$1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Лист3!$B$2:$D$2</c:f>
              <c:numCache>
                <c:formatCode>General</c:formatCode>
                <c:ptCount val="3"/>
                <c:pt idx="0">
                  <c:v>64659.5</c:v>
                </c:pt>
                <c:pt idx="1">
                  <c:v>53851.8</c:v>
                </c:pt>
                <c:pt idx="2">
                  <c:v>56183.6</c:v>
                </c:pt>
              </c:numCache>
            </c:numRef>
          </c:val>
        </c:ser>
        <c:ser>
          <c:idx val="1"/>
          <c:order val="1"/>
          <c:tx>
            <c:strRef>
              <c:f>Лист3!$A$3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5871559633027505E-2"/>
                  <c:y val="-2.75689223057644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284403669724766E-2"/>
                  <c:y val="-2.005012531328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4342507645259939E-2"/>
                  <c:y val="-2.25563909774436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Лист3!$B$1:$D$1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Лист3!$B$3:$D$3</c:f>
              <c:numCache>
                <c:formatCode>General</c:formatCode>
                <c:ptCount val="3"/>
                <c:pt idx="0">
                  <c:v>20344.099999999995</c:v>
                </c:pt>
                <c:pt idx="1">
                  <c:v>19776.2</c:v>
                </c:pt>
                <c:pt idx="2">
                  <c:v>19635.900000000001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8997616"/>
        <c:axId val="-189003056"/>
        <c:axId val="0"/>
      </c:bar3DChart>
      <c:catAx>
        <c:axId val="-1889976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rgbClr val="002060"/>
                </a:solidFill>
              </a:defRPr>
            </a:pPr>
            <a:endParaRPr lang="ru-RU"/>
          </a:p>
        </c:txPr>
        <c:crossAx val="-189003056"/>
        <c:crosses val="autoZero"/>
        <c:auto val="1"/>
        <c:lblAlgn val="ctr"/>
        <c:lblOffset val="100"/>
        <c:noMultiLvlLbl val="0"/>
      </c:catAx>
      <c:valAx>
        <c:axId val="-189003056"/>
        <c:scaling>
          <c:orientation val="minMax"/>
        </c:scaling>
        <c:delete val="1"/>
        <c:axPos val="l"/>
        <c:majorGridlines/>
        <c:numFmt formatCode="General" sourceLinked="1"/>
        <c:majorTickMark val="none"/>
        <c:minorTickMark val="none"/>
        <c:tickLblPos val="nextTo"/>
        <c:crossAx val="-1889976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365828698018284"/>
          <c:y val="0.31492175320190263"/>
          <c:w val="0.16716740109321196"/>
          <c:h val="0.50724922542576911"/>
        </c:manualLayout>
      </c:layout>
      <c:overlay val="0"/>
      <c:txPr>
        <a:bodyPr/>
        <a:lstStyle/>
        <a:p>
          <a:pPr>
            <a:defRPr sz="1600" b="1"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>
                <a:solidFill>
                  <a:srgbClr val="002060"/>
                </a:solidFill>
              </a:rPr>
              <a:t>Безвозмездные поступления, тыс.руб.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Лист4!$A$2</c:f>
              <c:strCache>
                <c:ptCount val="1"/>
                <c:pt idx="0">
                  <c:v>Дотации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5924225028702668E-3"/>
                  <c:y val="4.98442367601246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1.4953271028037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1.74454828660437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2014 (оценка)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Лист4!$B$2:$E$2</c:f>
              <c:numCache>
                <c:formatCode>General</c:formatCode>
                <c:ptCount val="4"/>
                <c:pt idx="0">
                  <c:v>30173.8</c:v>
                </c:pt>
                <c:pt idx="1">
                  <c:v>26867</c:v>
                </c:pt>
                <c:pt idx="2">
                  <c:v>35836</c:v>
                </c:pt>
                <c:pt idx="3">
                  <c:v>31538</c:v>
                </c:pt>
              </c:numCache>
            </c:numRef>
          </c:val>
        </c:ser>
        <c:ser>
          <c:idx val="1"/>
          <c:order val="1"/>
          <c:tx>
            <c:strRef>
              <c:f>Лист4!$A$3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1.5308075009566999E-3"/>
                  <c:y val="-9.96884735202492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2014 (оценка)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Лист4!$B$3:$E$3</c:f>
              <c:numCache>
                <c:formatCode>General</c:formatCode>
                <c:ptCount val="4"/>
                <c:pt idx="0">
                  <c:v>85552.2</c:v>
                </c:pt>
                <c:pt idx="1">
                  <c:v>56342.1</c:v>
                </c:pt>
                <c:pt idx="2">
                  <c:v>41775.800000000003</c:v>
                </c:pt>
                <c:pt idx="3">
                  <c:v>50614.5</c:v>
                </c:pt>
              </c:numCache>
            </c:numRef>
          </c:val>
        </c:ser>
        <c:ser>
          <c:idx val="2"/>
          <c:order val="2"/>
          <c:tx>
            <c:strRef>
              <c:f>Лист4!$A$4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56918569393467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9099958144367921E-2"/>
                  <c:y val="-1.3675117961352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61503045234397E-2"/>
                  <c:y val="-3.90717656038633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4692275495667635E-2"/>
                  <c:y val="-3.90717656038633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2014 (оценка)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Лист4!$B$4:$E$4</c:f>
              <c:numCache>
                <c:formatCode>General</c:formatCode>
                <c:ptCount val="4"/>
                <c:pt idx="0">
                  <c:v>138154.1</c:v>
                </c:pt>
                <c:pt idx="1">
                  <c:v>126330.9</c:v>
                </c:pt>
                <c:pt idx="2">
                  <c:v>112663.8</c:v>
                </c:pt>
                <c:pt idx="3">
                  <c:v>120375.9</c:v>
                </c:pt>
              </c:numCache>
            </c:numRef>
          </c:val>
        </c:ser>
        <c:ser>
          <c:idx val="3"/>
          <c:order val="3"/>
          <c:tx>
            <c:strRef>
              <c:f>Лист4!$A$5</c:f>
              <c:strCache>
                <c:ptCount val="1"/>
                <c:pt idx="0">
                  <c:v>Иные МБТ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2146957520091855E-2"/>
                  <c:y val="-7.4766355140186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3677765021048606E-2"/>
                  <c:y val="-1.24610591900311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2146957520091855E-2"/>
                  <c:y val="-9.96884735202502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677765021048606E-2"/>
                  <c:y val="-1.4953271028037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2014 (оценка)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Лист4!$B$5:$E$5</c:f>
              <c:numCache>
                <c:formatCode>General</c:formatCode>
                <c:ptCount val="4"/>
                <c:pt idx="0">
                  <c:v>165.2</c:v>
                </c:pt>
                <c:pt idx="1">
                  <c:v>312.8</c:v>
                </c:pt>
                <c:pt idx="2">
                  <c:v>11.4</c:v>
                </c:pt>
                <c:pt idx="3">
                  <c:v>11.4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8610752"/>
        <c:axId val="-188612384"/>
        <c:axId val="0"/>
      </c:bar3DChart>
      <c:catAx>
        <c:axId val="-188610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rgbClr val="002060"/>
                </a:solidFill>
              </a:defRPr>
            </a:pPr>
            <a:endParaRPr lang="ru-RU"/>
          </a:p>
        </c:txPr>
        <c:crossAx val="-188612384"/>
        <c:crosses val="autoZero"/>
        <c:auto val="1"/>
        <c:lblAlgn val="ctr"/>
        <c:lblOffset val="100"/>
        <c:noMultiLvlLbl val="0"/>
      </c:catAx>
      <c:valAx>
        <c:axId val="-18861238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-188610752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 b="1"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EE8C6D-4643-4EC1-AFB2-43D48F0BB048}" type="doc">
      <dgm:prSet loTypeId="urn:microsoft.com/office/officeart/2005/8/layout/hierarchy2" loCatId="hierarchy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E81C6B86-E350-4593-9700-208AA6C2CD7F}">
      <dgm:prSet phldrT="[Текст]" custT="1"/>
      <dgm:spPr/>
      <dgm:t>
        <a:bodyPr vert="vert270"/>
        <a:lstStyle/>
        <a:p>
          <a:r>
            <a:rPr lang="ru-RU" sz="2800" b="1" dirty="0" smtClean="0">
              <a:solidFill>
                <a:srgbClr val="002060"/>
              </a:solidFill>
              <a:effectLst/>
            </a:rPr>
            <a:t>Программные  и </a:t>
          </a:r>
          <a:r>
            <a:rPr lang="ru-RU" sz="2800" b="1" dirty="0" err="1" smtClean="0">
              <a:solidFill>
                <a:srgbClr val="002060"/>
              </a:solidFill>
              <a:effectLst/>
            </a:rPr>
            <a:t>непрограммные</a:t>
          </a:r>
          <a:r>
            <a:rPr lang="ru-RU" sz="2800" b="1" dirty="0" smtClean="0">
              <a:solidFill>
                <a:srgbClr val="002060"/>
              </a:solidFill>
              <a:effectLst/>
            </a:rPr>
            <a:t> расходы</a:t>
          </a:r>
          <a:endParaRPr lang="ru-RU" sz="2800" b="1" dirty="0">
            <a:solidFill>
              <a:srgbClr val="002060"/>
            </a:solidFill>
            <a:effectLst/>
          </a:endParaRPr>
        </a:p>
      </dgm:t>
    </dgm:pt>
    <dgm:pt modelId="{DC65586A-9B92-40C0-8BFE-CD5888088FF1}" type="parTrans" cxnId="{5FBCAF87-6BFE-4297-8CA5-641B97FAE06A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6B49873E-92FE-4D18-B499-310B906302DD}" type="sibTrans" cxnId="{5FBCAF87-6BFE-4297-8CA5-641B97FAE06A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9A55E3D6-7836-48A8-B56C-96141BEC8148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Муниципальные программы (297287,5 тыс. руб.)</a:t>
          </a:r>
          <a:endParaRPr lang="ru-RU" sz="2000" b="1" dirty="0">
            <a:solidFill>
              <a:srgbClr val="002060"/>
            </a:solidFill>
          </a:endParaRPr>
        </a:p>
      </dgm:t>
    </dgm:pt>
    <dgm:pt modelId="{47F1F2CB-3710-4BBF-B40F-83D052FAA2F5}" type="parTrans" cxnId="{8B425D5D-7D1C-492C-97C8-1502AF649AB7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70747F96-B798-40A9-B0EB-514241A10E06}" type="sibTrans" cxnId="{8B425D5D-7D1C-492C-97C8-1502AF649AB7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288A3778-C0CB-4A96-B113-9EF48ED53183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rgbClr val="002060"/>
              </a:solidFill>
            </a:rPr>
            <a:t>Социальной направленности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rgbClr val="002060"/>
              </a:solidFill>
            </a:rPr>
            <a:t>(5 программ,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rgbClr val="002060"/>
              </a:solidFill>
            </a:rPr>
            <a:t>211978,7 тыс. руб.)</a:t>
          </a:r>
          <a:endParaRPr lang="ru-RU" sz="1800" b="1" dirty="0">
            <a:solidFill>
              <a:srgbClr val="002060"/>
            </a:solidFill>
          </a:endParaRPr>
        </a:p>
      </dgm:t>
    </dgm:pt>
    <dgm:pt modelId="{6AFFBB97-E491-4175-8032-3F2B95314297}" type="parTrans" cxnId="{101F79E5-8CA1-41B1-9028-AA1E897F6BDE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6559F9A1-7B14-442E-BE15-C6993554BF27}" type="sibTrans" cxnId="{101F79E5-8CA1-41B1-9028-AA1E897F6BDE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93272420-4AFD-40A3-9371-A5F58093BC38}">
      <dgm:prSet phldrT="[Текст]" custT="1"/>
      <dgm:spPr/>
      <dgm:t>
        <a:bodyPr/>
        <a:lstStyle/>
        <a:p>
          <a:pPr algn="ctr"/>
          <a:r>
            <a:rPr lang="ru-RU" sz="1800" b="1" dirty="0" smtClean="0">
              <a:solidFill>
                <a:srgbClr val="002060"/>
              </a:solidFill>
            </a:rPr>
            <a:t>Общего характера </a:t>
          </a:r>
        </a:p>
        <a:p>
          <a:pPr algn="l"/>
          <a:r>
            <a:rPr lang="ru-RU" sz="1800" b="1" dirty="0" smtClean="0">
              <a:solidFill>
                <a:srgbClr val="002060"/>
              </a:solidFill>
            </a:rPr>
            <a:t>    (3 программы, </a:t>
          </a:r>
        </a:p>
        <a:p>
          <a:pPr algn="l"/>
          <a:r>
            <a:rPr lang="ru-RU" sz="1800" b="1" dirty="0" smtClean="0">
              <a:solidFill>
                <a:srgbClr val="002060"/>
              </a:solidFill>
            </a:rPr>
            <a:t>49256,6   тыс. руб.)</a:t>
          </a:r>
          <a:endParaRPr lang="ru-RU" sz="1800" b="1" dirty="0">
            <a:solidFill>
              <a:srgbClr val="002060"/>
            </a:solidFill>
          </a:endParaRPr>
        </a:p>
      </dgm:t>
    </dgm:pt>
    <dgm:pt modelId="{8960AB01-C4CA-481D-9E77-2C07EA4B72EF}" type="parTrans" cxnId="{3A6382B4-2715-4AF1-8395-CEC8F1E2CF32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C937384A-85E4-4653-81D5-8BF08E8E9E0C}" type="sibTrans" cxnId="{3A6382B4-2715-4AF1-8395-CEC8F1E2CF32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7BD6B530-1528-424E-9C59-DE5F95367EDC}">
      <dgm:prSet custT="1"/>
      <dgm:spPr/>
      <dgm:t>
        <a:bodyPr vert="wordArtVert"/>
        <a:lstStyle/>
        <a:p>
          <a:r>
            <a:rPr lang="ru-RU" sz="3200" b="1" dirty="0" smtClean="0">
              <a:solidFill>
                <a:srgbClr val="002060"/>
              </a:solidFill>
            </a:rPr>
            <a:t>БЮДЖЕТ</a:t>
          </a:r>
          <a:endParaRPr lang="ru-RU" sz="3200" b="1" dirty="0">
            <a:solidFill>
              <a:srgbClr val="002060"/>
            </a:solidFill>
          </a:endParaRPr>
        </a:p>
      </dgm:t>
    </dgm:pt>
    <dgm:pt modelId="{0979FB5E-2B9C-4078-958E-B9DDC7E5F600}" type="parTrans" cxnId="{BA3C6936-FF0F-4F73-BAD7-9B617D2909C1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D64D85E6-8EAE-49AD-A136-D45AAABC3C25}" type="sibTrans" cxnId="{BA3C6936-FF0F-4F73-BAD7-9B617D2909C1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802EB448-9D4A-4820-939C-3051841177D4}">
      <dgm:prSet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rgbClr val="002060"/>
              </a:solidFill>
            </a:rPr>
            <a:t>Обеспечение  безопасных условий  жизнедеятельности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rgbClr val="002060"/>
              </a:solidFill>
            </a:rPr>
            <a:t>(2 программы, 5682,4 тыс.руб.)</a:t>
          </a:r>
          <a:endParaRPr lang="ru-RU" sz="1800" b="1" dirty="0">
            <a:solidFill>
              <a:srgbClr val="002060"/>
            </a:solidFill>
          </a:endParaRPr>
        </a:p>
      </dgm:t>
    </dgm:pt>
    <dgm:pt modelId="{FBA2B4A0-BECB-402F-95AC-9A02D4E2B609}" type="parTrans" cxnId="{796B5B9D-DCE3-4CC4-AA71-0E00A9832153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6C6ADB76-FE48-4314-BD12-9510AF122CB0}" type="sibTrans" cxnId="{796B5B9D-DCE3-4CC4-AA71-0E00A9832153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D15B9808-244C-474E-9825-4860E6556DE2}">
      <dgm:prSet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Поддержка отраслей экономики (3 программы, 30369,8 тыс.руб.)</a:t>
          </a:r>
          <a:endParaRPr lang="ru-RU" sz="1800" b="1" dirty="0">
            <a:solidFill>
              <a:srgbClr val="002060"/>
            </a:solidFill>
          </a:endParaRPr>
        </a:p>
      </dgm:t>
    </dgm:pt>
    <dgm:pt modelId="{C8980091-D4ED-4869-B5C5-4CDE665A9E0A}" type="parTrans" cxnId="{345CAC73-BFF5-49A6-B937-1F7961CF75AD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707468B1-8286-4F41-AA42-CE0823457FC1}" type="sibTrans" cxnId="{345CAC73-BFF5-49A6-B937-1F7961CF75AD}">
      <dgm:prSet/>
      <dgm:spPr/>
      <dgm:t>
        <a:bodyPr/>
        <a:lstStyle/>
        <a:p>
          <a:endParaRPr lang="ru-RU" b="1">
            <a:solidFill>
              <a:schemeClr val="accent6">
                <a:lumMod val="50000"/>
              </a:schemeClr>
            </a:solidFill>
          </a:endParaRPr>
        </a:p>
      </dgm:t>
    </dgm:pt>
    <dgm:pt modelId="{4FF4D463-5C56-47C2-801A-AE3EC072053E}" type="pres">
      <dgm:prSet presAssocID="{87EE8C6D-4643-4EC1-AFB2-43D48F0BB04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18E353-3BFF-4E72-B499-B17F27E27E47}" type="pres">
      <dgm:prSet presAssocID="{7BD6B530-1528-424E-9C59-DE5F95367EDC}" presName="root1" presStyleCnt="0"/>
      <dgm:spPr/>
    </dgm:pt>
    <dgm:pt modelId="{D6EC0B0C-1599-4DA9-874C-6FBA94FBF8B3}" type="pres">
      <dgm:prSet presAssocID="{7BD6B530-1528-424E-9C59-DE5F95367EDC}" presName="LevelOneTextNode" presStyleLbl="node0" presStyleIdx="0" presStyleCnt="1" custScaleX="36804" custScaleY="510954" custLinFactNeighborX="4989" custLinFactNeighborY="-433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5C854C-D619-455A-BBCA-575473A4C784}" type="pres">
      <dgm:prSet presAssocID="{7BD6B530-1528-424E-9C59-DE5F95367EDC}" presName="level2hierChild" presStyleCnt="0"/>
      <dgm:spPr/>
    </dgm:pt>
    <dgm:pt modelId="{6F65CA74-76C5-4548-81A8-CE5F70D3A6EF}" type="pres">
      <dgm:prSet presAssocID="{DC65586A-9B92-40C0-8BFE-CD5888088FF1}" presName="conn2-1" presStyleLbl="parChTrans1D2" presStyleIdx="0" presStyleCnt="1"/>
      <dgm:spPr/>
      <dgm:t>
        <a:bodyPr/>
        <a:lstStyle/>
        <a:p>
          <a:endParaRPr lang="ru-RU"/>
        </a:p>
      </dgm:t>
    </dgm:pt>
    <dgm:pt modelId="{6FDAC32B-9059-4642-BAFD-BA33CE38335C}" type="pres">
      <dgm:prSet presAssocID="{DC65586A-9B92-40C0-8BFE-CD5888088FF1}" presName="connTx" presStyleLbl="parChTrans1D2" presStyleIdx="0" presStyleCnt="1"/>
      <dgm:spPr/>
      <dgm:t>
        <a:bodyPr/>
        <a:lstStyle/>
        <a:p>
          <a:endParaRPr lang="ru-RU"/>
        </a:p>
      </dgm:t>
    </dgm:pt>
    <dgm:pt modelId="{5B49F422-0207-4E16-8FE0-AE02C6164202}" type="pres">
      <dgm:prSet presAssocID="{E81C6B86-E350-4593-9700-208AA6C2CD7F}" presName="root2" presStyleCnt="0"/>
      <dgm:spPr/>
    </dgm:pt>
    <dgm:pt modelId="{C4D6B5FC-21FE-4411-9C7D-AF7FAF48762D}" type="pres">
      <dgm:prSet presAssocID="{E81C6B86-E350-4593-9700-208AA6C2CD7F}" presName="LevelTwoTextNode" presStyleLbl="node2" presStyleIdx="0" presStyleCnt="1" custScaleX="64639" custScaleY="519285" custLinFactNeighborX="1954" custLinFactNeighborY="-391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303A32-1780-4D87-B717-6DCB80A74CB7}" type="pres">
      <dgm:prSet presAssocID="{E81C6B86-E350-4593-9700-208AA6C2CD7F}" presName="level3hierChild" presStyleCnt="0"/>
      <dgm:spPr/>
    </dgm:pt>
    <dgm:pt modelId="{96D8EE2C-5FAE-4D66-BA9E-06F9EC516651}" type="pres">
      <dgm:prSet presAssocID="{47F1F2CB-3710-4BBF-B40F-83D052FAA2F5}" presName="conn2-1" presStyleLbl="parChTrans1D3" presStyleIdx="0" presStyleCnt="1"/>
      <dgm:spPr/>
      <dgm:t>
        <a:bodyPr/>
        <a:lstStyle/>
        <a:p>
          <a:endParaRPr lang="ru-RU"/>
        </a:p>
      </dgm:t>
    </dgm:pt>
    <dgm:pt modelId="{CA622FF3-8229-41CB-8817-D60DA6F5ADB4}" type="pres">
      <dgm:prSet presAssocID="{47F1F2CB-3710-4BBF-B40F-83D052FAA2F5}" presName="connTx" presStyleLbl="parChTrans1D3" presStyleIdx="0" presStyleCnt="1"/>
      <dgm:spPr/>
      <dgm:t>
        <a:bodyPr/>
        <a:lstStyle/>
        <a:p>
          <a:endParaRPr lang="ru-RU"/>
        </a:p>
      </dgm:t>
    </dgm:pt>
    <dgm:pt modelId="{2DBB469A-B180-418B-BFA1-B5C54C27E93A}" type="pres">
      <dgm:prSet presAssocID="{9A55E3D6-7836-48A8-B56C-96141BEC8148}" presName="root2" presStyleCnt="0"/>
      <dgm:spPr/>
    </dgm:pt>
    <dgm:pt modelId="{B63E864C-E7CE-4555-BF83-ECDF3BF66418}" type="pres">
      <dgm:prSet presAssocID="{9A55E3D6-7836-48A8-B56C-96141BEC8148}" presName="LevelTwoTextNode" presStyleLbl="node3" presStyleIdx="0" presStyleCnt="1" custScaleX="120984" custScaleY="145687" custLinFactY="-7419" custLinFactNeighborX="-910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9BC975-C13C-40F1-BD40-1923EB90D2AC}" type="pres">
      <dgm:prSet presAssocID="{9A55E3D6-7836-48A8-B56C-96141BEC8148}" presName="level3hierChild" presStyleCnt="0"/>
      <dgm:spPr/>
    </dgm:pt>
    <dgm:pt modelId="{A1FB6AD0-74B1-463D-83EE-6312792242A7}" type="pres">
      <dgm:prSet presAssocID="{6AFFBB97-E491-4175-8032-3F2B95314297}" presName="conn2-1" presStyleLbl="parChTrans1D4" presStyleIdx="0" presStyleCnt="4"/>
      <dgm:spPr/>
      <dgm:t>
        <a:bodyPr/>
        <a:lstStyle/>
        <a:p>
          <a:endParaRPr lang="ru-RU"/>
        </a:p>
      </dgm:t>
    </dgm:pt>
    <dgm:pt modelId="{0E9E211C-3E36-490A-8EFB-2874C026F3C4}" type="pres">
      <dgm:prSet presAssocID="{6AFFBB97-E491-4175-8032-3F2B95314297}" presName="connTx" presStyleLbl="parChTrans1D4" presStyleIdx="0" presStyleCnt="4"/>
      <dgm:spPr/>
      <dgm:t>
        <a:bodyPr/>
        <a:lstStyle/>
        <a:p>
          <a:endParaRPr lang="ru-RU"/>
        </a:p>
      </dgm:t>
    </dgm:pt>
    <dgm:pt modelId="{85B05A62-4F94-48CF-BFE3-0FB98FBAD28F}" type="pres">
      <dgm:prSet presAssocID="{288A3778-C0CB-4A96-B113-9EF48ED53183}" presName="root2" presStyleCnt="0"/>
      <dgm:spPr/>
    </dgm:pt>
    <dgm:pt modelId="{677BEF8E-B75A-4207-B75C-A58405313C1C}" type="pres">
      <dgm:prSet presAssocID="{288A3778-C0CB-4A96-B113-9EF48ED53183}" presName="LevelTwoTextNode" presStyleLbl="node4" presStyleIdx="0" presStyleCnt="4" custScaleX="132097" custScaleY="1169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A27AD2-DD9C-4346-BFF0-54CB75E5DBA0}" type="pres">
      <dgm:prSet presAssocID="{288A3778-C0CB-4A96-B113-9EF48ED53183}" presName="level3hierChild" presStyleCnt="0"/>
      <dgm:spPr/>
    </dgm:pt>
    <dgm:pt modelId="{82FF9FA2-F665-452A-A9BA-6FF1EDE8AF02}" type="pres">
      <dgm:prSet presAssocID="{8960AB01-C4CA-481D-9E77-2C07EA4B72EF}" presName="conn2-1" presStyleLbl="parChTrans1D4" presStyleIdx="1" presStyleCnt="4"/>
      <dgm:spPr/>
      <dgm:t>
        <a:bodyPr/>
        <a:lstStyle/>
        <a:p>
          <a:endParaRPr lang="ru-RU"/>
        </a:p>
      </dgm:t>
    </dgm:pt>
    <dgm:pt modelId="{932C1383-C048-48C4-B2FE-4B7BBF37AC55}" type="pres">
      <dgm:prSet presAssocID="{8960AB01-C4CA-481D-9E77-2C07EA4B72EF}" presName="connTx" presStyleLbl="parChTrans1D4" presStyleIdx="1" presStyleCnt="4"/>
      <dgm:spPr/>
      <dgm:t>
        <a:bodyPr/>
        <a:lstStyle/>
        <a:p>
          <a:endParaRPr lang="ru-RU"/>
        </a:p>
      </dgm:t>
    </dgm:pt>
    <dgm:pt modelId="{9D4A1BAD-A008-4035-AF19-B7F88B93C46D}" type="pres">
      <dgm:prSet presAssocID="{93272420-4AFD-40A3-9371-A5F58093BC38}" presName="root2" presStyleCnt="0"/>
      <dgm:spPr/>
    </dgm:pt>
    <dgm:pt modelId="{9D06CD96-DF01-4CD7-9F5C-505CFD833302}" type="pres">
      <dgm:prSet presAssocID="{93272420-4AFD-40A3-9371-A5F58093BC38}" presName="LevelTwoTextNode" presStyleLbl="node4" presStyleIdx="1" presStyleCnt="4" custScaleX="132097" custScaleY="107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53CC18-5F82-4484-95D7-4690D5990298}" type="pres">
      <dgm:prSet presAssocID="{93272420-4AFD-40A3-9371-A5F58093BC38}" presName="level3hierChild" presStyleCnt="0"/>
      <dgm:spPr/>
    </dgm:pt>
    <dgm:pt modelId="{CD2FBED0-4F43-4A23-9B7B-6BBA3F5DD1A7}" type="pres">
      <dgm:prSet presAssocID="{FBA2B4A0-BECB-402F-95AC-9A02D4E2B609}" presName="conn2-1" presStyleLbl="parChTrans1D4" presStyleIdx="2" presStyleCnt="4"/>
      <dgm:spPr/>
      <dgm:t>
        <a:bodyPr/>
        <a:lstStyle/>
        <a:p>
          <a:endParaRPr lang="ru-RU"/>
        </a:p>
      </dgm:t>
    </dgm:pt>
    <dgm:pt modelId="{D6D3C369-73BF-484E-9E8C-86F6A6201D0F}" type="pres">
      <dgm:prSet presAssocID="{FBA2B4A0-BECB-402F-95AC-9A02D4E2B609}" presName="connTx" presStyleLbl="parChTrans1D4" presStyleIdx="2" presStyleCnt="4"/>
      <dgm:spPr/>
      <dgm:t>
        <a:bodyPr/>
        <a:lstStyle/>
        <a:p>
          <a:endParaRPr lang="ru-RU"/>
        </a:p>
      </dgm:t>
    </dgm:pt>
    <dgm:pt modelId="{A0C5058D-C56C-4C0C-B364-7877FA6D5833}" type="pres">
      <dgm:prSet presAssocID="{802EB448-9D4A-4820-939C-3051841177D4}" presName="root2" presStyleCnt="0"/>
      <dgm:spPr/>
    </dgm:pt>
    <dgm:pt modelId="{04D346C5-01FF-4444-A7A0-C4205521BE65}" type="pres">
      <dgm:prSet presAssocID="{802EB448-9D4A-4820-939C-3051841177D4}" presName="LevelTwoTextNode" presStyleLbl="node4" presStyleIdx="2" presStyleCnt="4" custScaleX="129883" custScaleY="1942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DFB9F9-0198-4F0D-AD44-38FECEFB773F}" type="pres">
      <dgm:prSet presAssocID="{802EB448-9D4A-4820-939C-3051841177D4}" presName="level3hierChild" presStyleCnt="0"/>
      <dgm:spPr/>
    </dgm:pt>
    <dgm:pt modelId="{2D86C80B-747A-4F4E-830A-D0E492BC47F5}" type="pres">
      <dgm:prSet presAssocID="{C8980091-D4ED-4869-B5C5-4CDE665A9E0A}" presName="conn2-1" presStyleLbl="parChTrans1D4" presStyleIdx="3" presStyleCnt="4"/>
      <dgm:spPr/>
      <dgm:t>
        <a:bodyPr/>
        <a:lstStyle/>
        <a:p>
          <a:endParaRPr lang="ru-RU"/>
        </a:p>
      </dgm:t>
    </dgm:pt>
    <dgm:pt modelId="{372B26B5-E04A-45B7-8707-5FABE77A49A9}" type="pres">
      <dgm:prSet presAssocID="{C8980091-D4ED-4869-B5C5-4CDE665A9E0A}" presName="connTx" presStyleLbl="parChTrans1D4" presStyleIdx="3" presStyleCnt="4"/>
      <dgm:spPr/>
      <dgm:t>
        <a:bodyPr/>
        <a:lstStyle/>
        <a:p>
          <a:endParaRPr lang="ru-RU"/>
        </a:p>
      </dgm:t>
    </dgm:pt>
    <dgm:pt modelId="{4EEC8238-AA6D-48ED-A50F-B8FE4B676430}" type="pres">
      <dgm:prSet presAssocID="{D15B9808-244C-474E-9825-4860E6556DE2}" presName="root2" presStyleCnt="0"/>
      <dgm:spPr/>
    </dgm:pt>
    <dgm:pt modelId="{16DCF74A-043A-4059-BA15-767E0E0CAEC4}" type="pres">
      <dgm:prSet presAssocID="{D15B9808-244C-474E-9825-4860E6556DE2}" presName="LevelTwoTextNode" presStyleLbl="node4" presStyleIdx="3" presStyleCnt="4" custScaleX="131304" custScaleY="1779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F46AC6-6217-420D-A8D2-D0FF74CBDC0C}" type="pres">
      <dgm:prSet presAssocID="{D15B9808-244C-474E-9825-4860E6556DE2}" presName="level3hierChild" presStyleCnt="0"/>
      <dgm:spPr/>
    </dgm:pt>
  </dgm:ptLst>
  <dgm:cxnLst>
    <dgm:cxn modelId="{706C4249-96C9-4B51-BDE3-7C6CD4F257B4}" type="presOf" srcId="{93272420-4AFD-40A3-9371-A5F58093BC38}" destId="{9D06CD96-DF01-4CD7-9F5C-505CFD833302}" srcOrd="0" destOrd="0" presId="urn:microsoft.com/office/officeart/2005/8/layout/hierarchy2"/>
    <dgm:cxn modelId="{3018FED7-7F35-4B04-91A7-B7051322C1DB}" type="presOf" srcId="{8960AB01-C4CA-481D-9E77-2C07EA4B72EF}" destId="{82FF9FA2-F665-452A-A9BA-6FF1EDE8AF02}" srcOrd="0" destOrd="0" presId="urn:microsoft.com/office/officeart/2005/8/layout/hierarchy2"/>
    <dgm:cxn modelId="{EEB3F9A3-8E81-4E50-90D0-293421AFFB1B}" type="presOf" srcId="{47F1F2CB-3710-4BBF-B40F-83D052FAA2F5}" destId="{96D8EE2C-5FAE-4D66-BA9E-06F9EC516651}" srcOrd="0" destOrd="0" presId="urn:microsoft.com/office/officeart/2005/8/layout/hierarchy2"/>
    <dgm:cxn modelId="{E2862756-DEBE-4C8E-899D-8DD03353E7D9}" type="presOf" srcId="{FBA2B4A0-BECB-402F-95AC-9A02D4E2B609}" destId="{CD2FBED0-4F43-4A23-9B7B-6BBA3F5DD1A7}" srcOrd="0" destOrd="0" presId="urn:microsoft.com/office/officeart/2005/8/layout/hierarchy2"/>
    <dgm:cxn modelId="{345CAC73-BFF5-49A6-B937-1F7961CF75AD}" srcId="{9A55E3D6-7836-48A8-B56C-96141BEC8148}" destId="{D15B9808-244C-474E-9825-4860E6556DE2}" srcOrd="3" destOrd="0" parTransId="{C8980091-D4ED-4869-B5C5-4CDE665A9E0A}" sibTransId="{707468B1-8286-4F41-AA42-CE0823457FC1}"/>
    <dgm:cxn modelId="{6A5A1CC8-E478-4B20-84BF-A8D5764EF418}" type="presOf" srcId="{D15B9808-244C-474E-9825-4860E6556DE2}" destId="{16DCF74A-043A-4059-BA15-767E0E0CAEC4}" srcOrd="0" destOrd="0" presId="urn:microsoft.com/office/officeart/2005/8/layout/hierarchy2"/>
    <dgm:cxn modelId="{E629DEDE-A917-455A-ACA5-B5E14E768167}" type="presOf" srcId="{6AFFBB97-E491-4175-8032-3F2B95314297}" destId="{A1FB6AD0-74B1-463D-83EE-6312792242A7}" srcOrd="0" destOrd="0" presId="urn:microsoft.com/office/officeart/2005/8/layout/hierarchy2"/>
    <dgm:cxn modelId="{A7B66D9A-AE8A-481D-B88A-28342120C21D}" type="presOf" srcId="{8960AB01-C4CA-481D-9E77-2C07EA4B72EF}" destId="{932C1383-C048-48C4-B2FE-4B7BBF37AC55}" srcOrd="1" destOrd="0" presId="urn:microsoft.com/office/officeart/2005/8/layout/hierarchy2"/>
    <dgm:cxn modelId="{6BF788DB-9418-4B28-B89A-76679F7852FB}" type="presOf" srcId="{FBA2B4A0-BECB-402F-95AC-9A02D4E2B609}" destId="{D6D3C369-73BF-484E-9E8C-86F6A6201D0F}" srcOrd="1" destOrd="0" presId="urn:microsoft.com/office/officeart/2005/8/layout/hierarchy2"/>
    <dgm:cxn modelId="{20DDC33B-E178-4F8C-B3C0-38AC7E1BC4C5}" type="presOf" srcId="{6AFFBB97-E491-4175-8032-3F2B95314297}" destId="{0E9E211C-3E36-490A-8EFB-2874C026F3C4}" srcOrd="1" destOrd="0" presId="urn:microsoft.com/office/officeart/2005/8/layout/hierarchy2"/>
    <dgm:cxn modelId="{14DA9FFE-F16A-4CDF-A58D-D15D87DEFCED}" type="presOf" srcId="{DC65586A-9B92-40C0-8BFE-CD5888088FF1}" destId="{6FDAC32B-9059-4642-BAFD-BA33CE38335C}" srcOrd="1" destOrd="0" presId="urn:microsoft.com/office/officeart/2005/8/layout/hierarchy2"/>
    <dgm:cxn modelId="{5FBCAF87-6BFE-4297-8CA5-641B97FAE06A}" srcId="{7BD6B530-1528-424E-9C59-DE5F95367EDC}" destId="{E81C6B86-E350-4593-9700-208AA6C2CD7F}" srcOrd="0" destOrd="0" parTransId="{DC65586A-9B92-40C0-8BFE-CD5888088FF1}" sibTransId="{6B49873E-92FE-4D18-B499-310B906302DD}"/>
    <dgm:cxn modelId="{1D6DB0FE-70AD-4402-A9E9-C193591F1052}" type="presOf" srcId="{7BD6B530-1528-424E-9C59-DE5F95367EDC}" destId="{D6EC0B0C-1599-4DA9-874C-6FBA94FBF8B3}" srcOrd="0" destOrd="0" presId="urn:microsoft.com/office/officeart/2005/8/layout/hierarchy2"/>
    <dgm:cxn modelId="{404F7EFE-BFC6-468B-A8B7-6D856786C221}" type="presOf" srcId="{288A3778-C0CB-4A96-B113-9EF48ED53183}" destId="{677BEF8E-B75A-4207-B75C-A58405313C1C}" srcOrd="0" destOrd="0" presId="urn:microsoft.com/office/officeart/2005/8/layout/hierarchy2"/>
    <dgm:cxn modelId="{796B5B9D-DCE3-4CC4-AA71-0E00A9832153}" srcId="{9A55E3D6-7836-48A8-B56C-96141BEC8148}" destId="{802EB448-9D4A-4820-939C-3051841177D4}" srcOrd="2" destOrd="0" parTransId="{FBA2B4A0-BECB-402F-95AC-9A02D4E2B609}" sibTransId="{6C6ADB76-FE48-4314-BD12-9510AF122CB0}"/>
    <dgm:cxn modelId="{8278DB85-874E-4C98-AC15-76759B8EDDFD}" type="presOf" srcId="{802EB448-9D4A-4820-939C-3051841177D4}" destId="{04D346C5-01FF-4444-A7A0-C4205521BE65}" srcOrd="0" destOrd="0" presId="urn:microsoft.com/office/officeart/2005/8/layout/hierarchy2"/>
    <dgm:cxn modelId="{B926E29D-CB3C-4AE1-AE6E-2CB0326685A5}" type="presOf" srcId="{C8980091-D4ED-4869-B5C5-4CDE665A9E0A}" destId="{372B26B5-E04A-45B7-8707-5FABE77A49A9}" srcOrd="1" destOrd="0" presId="urn:microsoft.com/office/officeart/2005/8/layout/hierarchy2"/>
    <dgm:cxn modelId="{BA3C6936-FF0F-4F73-BAD7-9B617D2909C1}" srcId="{87EE8C6D-4643-4EC1-AFB2-43D48F0BB048}" destId="{7BD6B530-1528-424E-9C59-DE5F95367EDC}" srcOrd="0" destOrd="0" parTransId="{0979FB5E-2B9C-4078-958E-B9DDC7E5F600}" sibTransId="{D64D85E6-8EAE-49AD-A136-D45AAABC3C25}"/>
    <dgm:cxn modelId="{4C423BE5-7CF8-4631-9496-60CDA5F4F7B1}" type="presOf" srcId="{87EE8C6D-4643-4EC1-AFB2-43D48F0BB048}" destId="{4FF4D463-5C56-47C2-801A-AE3EC072053E}" srcOrd="0" destOrd="0" presId="urn:microsoft.com/office/officeart/2005/8/layout/hierarchy2"/>
    <dgm:cxn modelId="{3A6382B4-2715-4AF1-8395-CEC8F1E2CF32}" srcId="{9A55E3D6-7836-48A8-B56C-96141BEC8148}" destId="{93272420-4AFD-40A3-9371-A5F58093BC38}" srcOrd="1" destOrd="0" parTransId="{8960AB01-C4CA-481D-9E77-2C07EA4B72EF}" sibTransId="{C937384A-85E4-4653-81D5-8BF08E8E9E0C}"/>
    <dgm:cxn modelId="{89AF9FA1-BEF6-4461-B85B-3F532B613E4E}" type="presOf" srcId="{E81C6B86-E350-4593-9700-208AA6C2CD7F}" destId="{C4D6B5FC-21FE-4411-9C7D-AF7FAF48762D}" srcOrd="0" destOrd="0" presId="urn:microsoft.com/office/officeart/2005/8/layout/hierarchy2"/>
    <dgm:cxn modelId="{101F79E5-8CA1-41B1-9028-AA1E897F6BDE}" srcId="{9A55E3D6-7836-48A8-B56C-96141BEC8148}" destId="{288A3778-C0CB-4A96-B113-9EF48ED53183}" srcOrd="0" destOrd="0" parTransId="{6AFFBB97-E491-4175-8032-3F2B95314297}" sibTransId="{6559F9A1-7B14-442E-BE15-C6993554BF27}"/>
    <dgm:cxn modelId="{13E5A4F3-D2C7-493C-A458-B03443CFB1A5}" type="presOf" srcId="{DC65586A-9B92-40C0-8BFE-CD5888088FF1}" destId="{6F65CA74-76C5-4548-81A8-CE5F70D3A6EF}" srcOrd="0" destOrd="0" presId="urn:microsoft.com/office/officeart/2005/8/layout/hierarchy2"/>
    <dgm:cxn modelId="{2FC9E29C-259B-4A72-8028-9ECEB86913AD}" type="presOf" srcId="{C8980091-D4ED-4869-B5C5-4CDE665A9E0A}" destId="{2D86C80B-747A-4F4E-830A-D0E492BC47F5}" srcOrd="0" destOrd="0" presId="urn:microsoft.com/office/officeart/2005/8/layout/hierarchy2"/>
    <dgm:cxn modelId="{C5D16C39-B1CE-40CE-972E-16046D023538}" type="presOf" srcId="{9A55E3D6-7836-48A8-B56C-96141BEC8148}" destId="{B63E864C-E7CE-4555-BF83-ECDF3BF66418}" srcOrd="0" destOrd="0" presId="urn:microsoft.com/office/officeart/2005/8/layout/hierarchy2"/>
    <dgm:cxn modelId="{8B425D5D-7D1C-492C-97C8-1502AF649AB7}" srcId="{E81C6B86-E350-4593-9700-208AA6C2CD7F}" destId="{9A55E3D6-7836-48A8-B56C-96141BEC8148}" srcOrd="0" destOrd="0" parTransId="{47F1F2CB-3710-4BBF-B40F-83D052FAA2F5}" sibTransId="{70747F96-B798-40A9-B0EB-514241A10E06}"/>
    <dgm:cxn modelId="{0506CE86-C01E-4DC9-80F6-056477AC0CC5}" type="presOf" srcId="{47F1F2CB-3710-4BBF-B40F-83D052FAA2F5}" destId="{CA622FF3-8229-41CB-8817-D60DA6F5ADB4}" srcOrd="1" destOrd="0" presId="urn:microsoft.com/office/officeart/2005/8/layout/hierarchy2"/>
    <dgm:cxn modelId="{25242242-9B8F-46A3-992E-38FBBFCB9A73}" type="presParOf" srcId="{4FF4D463-5C56-47C2-801A-AE3EC072053E}" destId="{D818E353-3BFF-4E72-B499-B17F27E27E47}" srcOrd="0" destOrd="0" presId="urn:microsoft.com/office/officeart/2005/8/layout/hierarchy2"/>
    <dgm:cxn modelId="{3CD359DE-B967-4EBC-90C1-2B91DFAB76FB}" type="presParOf" srcId="{D818E353-3BFF-4E72-B499-B17F27E27E47}" destId="{D6EC0B0C-1599-4DA9-874C-6FBA94FBF8B3}" srcOrd="0" destOrd="0" presId="urn:microsoft.com/office/officeart/2005/8/layout/hierarchy2"/>
    <dgm:cxn modelId="{AC960A83-5A23-484A-81AA-70E03ED698DD}" type="presParOf" srcId="{D818E353-3BFF-4E72-B499-B17F27E27E47}" destId="{0E5C854C-D619-455A-BBCA-575473A4C784}" srcOrd="1" destOrd="0" presId="urn:microsoft.com/office/officeart/2005/8/layout/hierarchy2"/>
    <dgm:cxn modelId="{C42593BE-F090-49BC-AD3C-05F5D3CE3762}" type="presParOf" srcId="{0E5C854C-D619-455A-BBCA-575473A4C784}" destId="{6F65CA74-76C5-4548-81A8-CE5F70D3A6EF}" srcOrd="0" destOrd="0" presId="urn:microsoft.com/office/officeart/2005/8/layout/hierarchy2"/>
    <dgm:cxn modelId="{E424D8C2-EF06-41AE-AF94-B864E1F8EFF6}" type="presParOf" srcId="{6F65CA74-76C5-4548-81A8-CE5F70D3A6EF}" destId="{6FDAC32B-9059-4642-BAFD-BA33CE38335C}" srcOrd="0" destOrd="0" presId="urn:microsoft.com/office/officeart/2005/8/layout/hierarchy2"/>
    <dgm:cxn modelId="{5A808CF3-BFF5-418A-A0AC-3A08661F3E5B}" type="presParOf" srcId="{0E5C854C-D619-455A-BBCA-575473A4C784}" destId="{5B49F422-0207-4E16-8FE0-AE02C6164202}" srcOrd="1" destOrd="0" presId="urn:microsoft.com/office/officeart/2005/8/layout/hierarchy2"/>
    <dgm:cxn modelId="{108E79AB-014E-4CEE-BAA7-9CA54263B77B}" type="presParOf" srcId="{5B49F422-0207-4E16-8FE0-AE02C6164202}" destId="{C4D6B5FC-21FE-4411-9C7D-AF7FAF48762D}" srcOrd="0" destOrd="0" presId="urn:microsoft.com/office/officeart/2005/8/layout/hierarchy2"/>
    <dgm:cxn modelId="{7A53A6A5-383F-4ACD-9F29-4DBA1C4D330C}" type="presParOf" srcId="{5B49F422-0207-4E16-8FE0-AE02C6164202}" destId="{D8303A32-1780-4D87-B717-6DCB80A74CB7}" srcOrd="1" destOrd="0" presId="urn:microsoft.com/office/officeart/2005/8/layout/hierarchy2"/>
    <dgm:cxn modelId="{142CD0F0-D71C-4A5F-AEF8-607F75DF750C}" type="presParOf" srcId="{D8303A32-1780-4D87-B717-6DCB80A74CB7}" destId="{96D8EE2C-5FAE-4D66-BA9E-06F9EC516651}" srcOrd="0" destOrd="0" presId="urn:microsoft.com/office/officeart/2005/8/layout/hierarchy2"/>
    <dgm:cxn modelId="{F217196E-1CDF-4094-BA60-5E21E14BD5F5}" type="presParOf" srcId="{96D8EE2C-5FAE-4D66-BA9E-06F9EC516651}" destId="{CA622FF3-8229-41CB-8817-D60DA6F5ADB4}" srcOrd="0" destOrd="0" presId="urn:microsoft.com/office/officeart/2005/8/layout/hierarchy2"/>
    <dgm:cxn modelId="{163D34B6-795D-4755-B618-9DA3BA06A00A}" type="presParOf" srcId="{D8303A32-1780-4D87-B717-6DCB80A74CB7}" destId="{2DBB469A-B180-418B-BFA1-B5C54C27E93A}" srcOrd="1" destOrd="0" presId="urn:microsoft.com/office/officeart/2005/8/layout/hierarchy2"/>
    <dgm:cxn modelId="{F6935A87-09E7-4036-9223-ECE1B419E0A7}" type="presParOf" srcId="{2DBB469A-B180-418B-BFA1-B5C54C27E93A}" destId="{B63E864C-E7CE-4555-BF83-ECDF3BF66418}" srcOrd="0" destOrd="0" presId="urn:microsoft.com/office/officeart/2005/8/layout/hierarchy2"/>
    <dgm:cxn modelId="{F5E626D3-58F7-4978-B533-E626A3D0BA81}" type="presParOf" srcId="{2DBB469A-B180-418B-BFA1-B5C54C27E93A}" destId="{A19BC975-C13C-40F1-BD40-1923EB90D2AC}" srcOrd="1" destOrd="0" presId="urn:microsoft.com/office/officeart/2005/8/layout/hierarchy2"/>
    <dgm:cxn modelId="{45802B84-7D92-459C-B3FF-6D5ADD7FF266}" type="presParOf" srcId="{A19BC975-C13C-40F1-BD40-1923EB90D2AC}" destId="{A1FB6AD0-74B1-463D-83EE-6312792242A7}" srcOrd="0" destOrd="0" presId="urn:microsoft.com/office/officeart/2005/8/layout/hierarchy2"/>
    <dgm:cxn modelId="{AD0837D2-B0FC-494B-9695-2DEAF2ED3113}" type="presParOf" srcId="{A1FB6AD0-74B1-463D-83EE-6312792242A7}" destId="{0E9E211C-3E36-490A-8EFB-2874C026F3C4}" srcOrd="0" destOrd="0" presId="urn:microsoft.com/office/officeart/2005/8/layout/hierarchy2"/>
    <dgm:cxn modelId="{37BF25A6-B9FF-4292-ACED-68D29D5BC3BC}" type="presParOf" srcId="{A19BC975-C13C-40F1-BD40-1923EB90D2AC}" destId="{85B05A62-4F94-48CF-BFE3-0FB98FBAD28F}" srcOrd="1" destOrd="0" presId="urn:microsoft.com/office/officeart/2005/8/layout/hierarchy2"/>
    <dgm:cxn modelId="{4D20C27A-C811-4475-8A36-84BAF47C76A0}" type="presParOf" srcId="{85B05A62-4F94-48CF-BFE3-0FB98FBAD28F}" destId="{677BEF8E-B75A-4207-B75C-A58405313C1C}" srcOrd="0" destOrd="0" presId="urn:microsoft.com/office/officeart/2005/8/layout/hierarchy2"/>
    <dgm:cxn modelId="{8E0F1B15-5962-47E5-AF48-FC6EAF33E21C}" type="presParOf" srcId="{85B05A62-4F94-48CF-BFE3-0FB98FBAD28F}" destId="{07A27AD2-DD9C-4346-BFF0-54CB75E5DBA0}" srcOrd="1" destOrd="0" presId="urn:microsoft.com/office/officeart/2005/8/layout/hierarchy2"/>
    <dgm:cxn modelId="{A490100F-82C2-4611-AA58-8E149D0866E3}" type="presParOf" srcId="{A19BC975-C13C-40F1-BD40-1923EB90D2AC}" destId="{82FF9FA2-F665-452A-A9BA-6FF1EDE8AF02}" srcOrd="2" destOrd="0" presId="urn:microsoft.com/office/officeart/2005/8/layout/hierarchy2"/>
    <dgm:cxn modelId="{4C396D9B-9E41-4DEC-893B-B5CD7DB0CE61}" type="presParOf" srcId="{82FF9FA2-F665-452A-A9BA-6FF1EDE8AF02}" destId="{932C1383-C048-48C4-B2FE-4B7BBF37AC55}" srcOrd="0" destOrd="0" presId="urn:microsoft.com/office/officeart/2005/8/layout/hierarchy2"/>
    <dgm:cxn modelId="{AF73B129-7C89-4B41-9469-0A41D31B22A8}" type="presParOf" srcId="{A19BC975-C13C-40F1-BD40-1923EB90D2AC}" destId="{9D4A1BAD-A008-4035-AF19-B7F88B93C46D}" srcOrd="3" destOrd="0" presId="urn:microsoft.com/office/officeart/2005/8/layout/hierarchy2"/>
    <dgm:cxn modelId="{D0A57AFA-7012-4EDE-8945-8D7B363E952C}" type="presParOf" srcId="{9D4A1BAD-A008-4035-AF19-B7F88B93C46D}" destId="{9D06CD96-DF01-4CD7-9F5C-505CFD833302}" srcOrd="0" destOrd="0" presId="urn:microsoft.com/office/officeart/2005/8/layout/hierarchy2"/>
    <dgm:cxn modelId="{C360A963-D4F6-44A2-895E-43B159448C1E}" type="presParOf" srcId="{9D4A1BAD-A008-4035-AF19-B7F88B93C46D}" destId="{4153CC18-5F82-4484-95D7-4690D5990298}" srcOrd="1" destOrd="0" presId="urn:microsoft.com/office/officeart/2005/8/layout/hierarchy2"/>
    <dgm:cxn modelId="{0D467844-C204-42EC-B7C5-19218A51F35D}" type="presParOf" srcId="{A19BC975-C13C-40F1-BD40-1923EB90D2AC}" destId="{CD2FBED0-4F43-4A23-9B7B-6BBA3F5DD1A7}" srcOrd="4" destOrd="0" presId="urn:microsoft.com/office/officeart/2005/8/layout/hierarchy2"/>
    <dgm:cxn modelId="{AF85DB09-6B0E-4611-8F9C-529D70045A3A}" type="presParOf" srcId="{CD2FBED0-4F43-4A23-9B7B-6BBA3F5DD1A7}" destId="{D6D3C369-73BF-484E-9E8C-86F6A6201D0F}" srcOrd="0" destOrd="0" presId="urn:microsoft.com/office/officeart/2005/8/layout/hierarchy2"/>
    <dgm:cxn modelId="{5F6B0036-8006-4B54-93AE-1A6EC6A53C95}" type="presParOf" srcId="{A19BC975-C13C-40F1-BD40-1923EB90D2AC}" destId="{A0C5058D-C56C-4C0C-B364-7877FA6D5833}" srcOrd="5" destOrd="0" presId="urn:microsoft.com/office/officeart/2005/8/layout/hierarchy2"/>
    <dgm:cxn modelId="{B98257A7-380F-4CF6-B6BB-EC99CBD0E397}" type="presParOf" srcId="{A0C5058D-C56C-4C0C-B364-7877FA6D5833}" destId="{04D346C5-01FF-4444-A7A0-C4205521BE65}" srcOrd="0" destOrd="0" presId="urn:microsoft.com/office/officeart/2005/8/layout/hierarchy2"/>
    <dgm:cxn modelId="{3D23D143-3146-4321-83D1-D83350FCA148}" type="presParOf" srcId="{A0C5058D-C56C-4C0C-B364-7877FA6D5833}" destId="{86DFB9F9-0198-4F0D-AD44-38FECEFB773F}" srcOrd="1" destOrd="0" presId="urn:microsoft.com/office/officeart/2005/8/layout/hierarchy2"/>
    <dgm:cxn modelId="{EA05933E-E58B-4459-A874-C4767DE3BAFA}" type="presParOf" srcId="{A19BC975-C13C-40F1-BD40-1923EB90D2AC}" destId="{2D86C80B-747A-4F4E-830A-D0E492BC47F5}" srcOrd="6" destOrd="0" presId="urn:microsoft.com/office/officeart/2005/8/layout/hierarchy2"/>
    <dgm:cxn modelId="{500A54CE-B89C-4FD0-BB89-CFDDD5C18702}" type="presParOf" srcId="{2D86C80B-747A-4F4E-830A-D0E492BC47F5}" destId="{372B26B5-E04A-45B7-8707-5FABE77A49A9}" srcOrd="0" destOrd="0" presId="urn:microsoft.com/office/officeart/2005/8/layout/hierarchy2"/>
    <dgm:cxn modelId="{F2B2F12F-18C9-42F8-AF7C-1F07F8776BF7}" type="presParOf" srcId="{A19BC975-C13C-40F1-BD40-1923EB90D2AC}" destId="{4EEC8238-AA6D-48ED-A50F-B8FE4B676430}" srcOrd="7" destOrd="0" presId="urn:microsoft.com/office/officeart/2005/8/layout/hierarchy2"/>
    <dgm:cxn modelId="{0FF7A568-685E-48FB-82A4-642089633920}" type="presParOf" srcId="{4EEC8238-AA6D-48ED-A50F-B8FE4B676430}" destId="{16DCF74A-043A-4059-BA15-767E0E0CAEC4}" srcOrd="0" destOrd="0" presId="urn:microsoft.com/office/officeart/2005/8/layout/hierarchy2"/>
    <dgm:cxn modelId="{35F0346B-CC3A-4CA4-961F-E15E8BEF5E32}" type="presParOf" srcId="{4EEC8238-AA6D-48ED-A50F-B8FE4B676430}" destId="{96F46AC6-6217-420D-A8D2-D0FF74CBDC0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0.20312</cdr:x>
      <cdr:y>0.17284</cdr:y>
    </cdr:to>
    <cdr:pic>
      <cdr:nvPicPr>
        <cdr:cNvPr id="2" name="Рисунок 1" descr="деньги в мешках.jp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1755768" cy="1000130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  <a:effectLst xmlns:a="http://schemas.openxmlformats.org/drawingml/2006/main">
          <a:softEdge rad="112500"/>
        </a:effectLst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0.72951</cdr:x>
      <cdr:y>0.08889</cdr:y>
    </cdr:from>
    <cdr:to>
      <cdr:x>0.9918</cdr:x>
      <cdr:y>0.37778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357982" y="571504"/>
          <a:ext cx="2286016" cy="1857388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430CCD-CE36-4BA9-92CD-F09802E280EF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48247B5-6A26-450F-8ABB-CD6D17ECED1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34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296CE-5F8E-4CAB-9332-288DEB3696C8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1640F-48A5-45BD-95E2-ABF850DD6C5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402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EC93-3034-4AB7-BCE2-219C4C2AD92E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9D15E-4A3D-4687-91BB-546D09B213F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130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5BBEC-8D60-4B80-B403-835AFBBEF257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001D16-3195-4272-8EC3-FC632D2B85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472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C1036-C871-4C35-B597-2DF3BB47EBCA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557F6-2E04-489B-A5EE-A5A9A1786B8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768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735D0-055E-46FF-9276-866B504B83BE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94D49-DBD2-418F-BF11-5B53FD02D6C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27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EFEC6-B317-4027-A647-4E699AAF11C1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591D2-E49A-46FB-B5BC-67D8DF17B97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63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A64B1-51C0-4D9C-BC0D-C396F059536A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CC67E-2D63-4261-B5E5-A2473358BB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198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248C2-4D0B-4FEA-B8E1-A3449D0A6159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E84A4-FAA9-4FC5-954C-2AD3BFEFABC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6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7A704-D62F-4218-B704-ABC68827A971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B9EFD-077C-4575-B5C3-B67296E14C1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46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C722E-324A-4B09-863E-8E03C86AD54F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E7CD5-1E5F-4463-A8B8-B5F60312844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208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D45EE-D287-4A7F-A667-FFE0F7B77BCA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2627F-5FC3-40E3-A444-23BDEE98230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910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70852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73819-262D-415E-8F61-E19FD09DE047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EC96D-AE85-453A-A866-664F0FBDF2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748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1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D4CE9174-4887-494B-8E48-72832E78B9F2}" type="datetimeFigureOut">
              <a:rPr lang="ru-RU"/>
              <a:pPr>
                <a:defRPr/>
              </a:pPr>
              <a:t>24.11.2014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BCBCBC"/>
                </a:solidFill>
              </a:defRPr>
            </a:lvl1pPr>
          </a:lstStyle>
          <a:p>
            <a:fld id="{83F2A8F1-4B56-4925-ADD0-14B38D4EE6CA}" type="slidenum">
              <a:rPr lang="ru-RU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5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anose="05020102010507070707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anose="05020102010507070707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anose="05000000000000000000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anose="050401020108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anose="05020102010507070707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mailto:fo26@depfin.kirov.ru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928670"/>
            <a:ext cx="8858312" cy="78581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БЮДЖЕТ  ДЛЯ  ГРАЖДАН - 2015</a:t>
            </a:r>
            <a:endParaRPr lang="ru-RU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5" y="4071938"/>
            <a:ext cx="8215313" cy="22860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ПОДГОТОВЛЕН 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НА ОСНОВАНИИ ПРОЕКТА РЕШЕНИЯ ПОДОСИНОВСКОЙ РАЙОННОЙ ДУМЫ «О БЮДЖЕТЕ ПОДОСИНОВСКОГО РАЙОНА НА 2015 ГОД И НА ПЛАНОВЫЙ ПЕРИОД 2016 И 2017 ГОДОВ»</a:t>
            </a:r>
          </a:p>
        </p:txBody>
      </p:sp>
      <p:pic>
        <p:nvPicPr>
          <p:cNvPr id="1029" name="Picture 4" descr="http://www.municipal.ako.kirov.ru/upload/iblock/8b0/zenx%20exywpp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6858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&amp;Vcy;&amp;icy;&amp;dcy; &amp;scy; &amp;vcy;&amp;iecy;&amp;rcy;&amp;tcy;&amp;ocy;&amp;lcy;&amp;iecy;&amp;tcy;&amp;acy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785938"/>
            <a:ext cx="6286500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032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1026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8" y="704850"/>
            <a:ext cx="4614862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/>
              <a:t>Что такое «Бюджет для граждан?»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57188" y="1928813"/>
            <a:ext cx="8329612" cy="4643437"/>
          </a:xfrm>
        </p:spPr>
        <p:txBody>
          <a:bodyPr>
            <a:normAutofit fontScale="92500" lnSpcReduction="10000"/>
          </a:bodyPr>
          <a:lstStyle/>
          <a:p>
            <a:pPr marL="548640" indent="-411480" algn="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 panose="05020102010507070707" pitchFamily="18" charset="2"/>
              <a:buNone/>
              <a:defRPr/>
            </a:pPr>
            <a:r>
              <a:rPr lang="ru-RU" dirty="0" smtClean="0">
                <a:solidFill>
                  <a:srgbClr val="002060"/>
                </a:solidFill>
              </a:rPr>
              <a:t>                        </a:t>
            </a: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Бюджет для граждан» </a:t>
            </a:r>
            <a:r>
              <a:rPr lang="ru-RU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познакомит вас с положениями основного финансового документа </a:t>
            </a:r>
            <a:r>
              <a:rPr lang="ru-RU" sz="22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Подосиновского</a:t>
            </a:r>
            <a:r>
              <a:rPr lang="ru-RU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района – бюджета района, а именно – проекта  бюджета района на предстоящие три года: 2015 год и 2016-2017 годы.</a:t>
            </a:r>
          </a:p>
          <a:p>
            <a:pPr marL="548640" indent="-411480" algn="just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 panose="05020102010507070707" pitchFamily="18" charset="2"/>
              <a:buNone/>
              <a:defRPr/>
            </a:pPr>
            <a:r>
              <a:rPr lang="ru-RU" sz="2600" b="1" i="1" dirty="0" smtClean="0">
                <a:solidFill>
                  <a:schemeClr val="accent6">
                    <a:lumMod val="50000"/>
                  </a:schemeClr>
                </a:solidFill>
              </a:rPr>
              <a:t>               </a:t>
            </a:r>
            <a:r>
              <a:rPr lang="ru-RU" sz="2200" b="1" i="1" dirty="0" smtClean="0">
                <a:solidFill>
                  <a:srgbClr val="002060"/>
                </a:solidFill>
              </a:rPr>
              <a:t>Представленная информация предназначена для широкого круга пользователей и будет интересна и полезна как школьникам, студентам, педагогам, врачам, молодым семьям, так и муниципальным служащим, пенсионерам и другим категориям населения, так как бюджет района затрагивает интересы каждого жителя </a:t>
            </a:r>
            <a:r>
              <a:rPr lang="ru-RU" sz="2200" b="1" i="1" dirty="0" err="1" smtClean="0">
                <a:solidFill>
                  <a:srgbClr val="002060"/>
                </a:solidFill>
              </a:rPr>
              <a:t>Подосиновского</a:t>
            </a:r>
            <a:r>
              <a:rPr lang="ru-RU" sz="2200" b="1" i="1" dirty="0" smtClean="0">
                <a:solidFill>
                  <a:srgbClr val="002060"/>
                </a:solidFill>
              </a:rPr>
              <a:t> района.</a:t>
            </a:r>
          </a:p>
          <a:p>
            <a:pPr marL="548640" indent="-41148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 panose="05020102010507070707" pitchFamily="18" charset="2"/>
              <a:buNone/>
              <a:defRPr/>
            </a:pPr>
            <a:r>
              <a:rPr lang="ru-RU" sz="2600" b="1" i="1" dirty="0" smtClean="0">
                <a:solidFill>
                  <a:srgbClr val="002060"/>
                </a:solidFill>
              </a:rPr>
              <a:t>              </a:t>
            </a:r>
            <a:r>
              <a:rPr lang="ru-RU" sz="2200" b="1" i="1" dirty="0" smtClean="0">
                <a:solidFill>
                  <a:srgbClr val="002060"/>
                </a:solidFill>
              </a:rPr>
              <a:t>Мы постарались в доступной и понятной форме для граждан показать основные показатели бюджета района.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/>
              <a:t>                               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</p:txBody>
      </p:sp>
      <p:pic>
        <p:nvPicPr>
          <p:cNvPr id="4100" name="Picture 2" descr="http://im1-tub-ru.yandex.net/i?id=45603268-51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2714625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305800" cy="1357322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7030A0"/>
                </a:solidFill>
              </a:rPr>
              <a:t>             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              </a:t>
            </a:r>
            <a:r>
              <a:rPr lang="ru-RU" sz="4400" dirty="0" smtClean="0">
                <a:solidFill>
                  <a:srgbClr val="7030A0"/>
                </a:solidFill>
              </a:rPr>
              <a:t>Понятие </a:t>
            </a:r>
            <a:r>
              <a:rPr lang="ru-RU" sz="4400" i="1" dirty="0" smtClean="0">
                <a:solidFill>
                  <a:srgbClr val="7030A0"/>
                </a:solidFill>
              </a:rPr>
              <a:t>бюджета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428625" y="2643188"/>
            <a:ext cx="82867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>
                <a:latin typeface="Constantia" panose="02030602050306030303" pitchFamily="18" charset="0"/>
              </a:rPr>
              <a:t>           </a:t>
            </a:r>
          </a:p>
          <a:p>
            <a:pPr algn="just" eaLnBrk="1" hangingPunct="1"/>
            <a:r>
              <a:rPr lang="ru-RU">
                <a:latin typeface="Constantia" panose="02030602050306030303" pitchFamily="18" charset="0"/>
              </a:rPr>
              <a:t>             </a:t>
            </a:r>
            <a:r>
              <a:rPr lang="ru-RU">
                <a:solidFill>
                  <a:schemeClr val="bg1"/>
                </a:solidFill>
                <a:latin typeface="Constantia" panose="02030602050306030303" pitchFamily="18" charset="0"/>
              </a:rPr>
              <a:t>Конституцией Российской Федерации определены права и гарантии граждан нашей страны: право на образование, на участие в культурной жизни и пользование учреждениями культуры, на доступ к культурным ценностям, право на благоприятную окружающую среду, право на охрану здоровья и медицинскую помощь, гарантируется социальное обеспечение по возрасту, в случае болезни, инвалидности и т.д. </a:t>
            </a:r>
          </a:p>
          <a:p>
            <a:pPr algn="just" eaLnBrk="1" hangingPunct="1"/>
            <a:r>
              <a:rPr lang="ru-RU">
                <a:solidFill>
                  <a:schemeClr val="bg1"/>
                </a:solidFill>
                <a:latin typeface="Constantia" panose="02030602050306030303" pitchFamily="18" charset="0"/>
              </a:rPr>
              <a:t>          Чтобы обеспечить эти обязательства у государства должны быть деньги, которые необходимо заранее спланировать, то есть государство должно заранее знать какие доходы оно получит в следующем году и на что сможет их потратить. Для этого составляется план доходов и расходов, который называют    </a:t>
            </a:r>
            <a:r>
              <a:rPr lang="ru-RU" b="1">
                <a:solidFill>
                  <a:schemeClr val="bg1"/>
                </a:solidFill>
                <a:latin typeface="Constantia" panose="02030602050306030303" pitchFamily="18" charset="0"/>
              </a:rPr>
              <a:t>БЮДЖЕТОМ.</a:t>
            </a:r>
          </a:p>
        </p:txBody>
      </p:sp>
      <p:pic>
        <p:nvPicPr>
          <p:cNvPr id="5124" name="Picture 6" descr="&amp;tcy;&amp;acy;&amp;tcy;&amp;acy;&amp;rcy;&amp;scy;&amp;tcy;&amp;acy;&amp;ncy; :: &amp;ncy;&amp;ocy;&amp;vcy;&amp;ocy;&amp;scy;&amp;tcy;&amp;icy; &amp;scy;&amp;iecy;&amp;gcy;&amp;ocy;&amp;dcy;&amp;ncy;&amp;yacy; &amp;ncy;&amp;acy; Top.rbc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57188"/>
            <a:ext cx="2928938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95736" y="1556792"/>
            <a:ext cx="5184576" cy="98640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Бюджетная система Российской Федерации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2996952"/>
            <a:ext cx="1368152" cy="115212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федеральный бюджет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691680" y="2996952"/>
            <a:ext cx="1872208" cy="12241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2060"/>
                </a:solidFill>
              </a:rPr>
              <a:t>бюджеты государственных внебюджетных фондов Российской Федерации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07904" y="2996952"/>
            <a:ext cx="1584176" cy="115212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2060"/>
                </a:solidFill>
              </a:rPr>
              <a:t>бюджеты субъектов Российской Федерации 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2996952"/>
            <a:ext cx="2064862" cy="14401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2060"/>
                </a:solidFill>
              </a:rPr>
              <a:t>бюджеты территориальных государственных внебюджетных фондов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96336" y="3068960"/>
            <a:ext cx="1368152" cy="12241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местные бюджеты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5013176"/>
            <a:ext cx="2088232" cy="1844824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</a:rPr>
              <a:t>бюджеты муниципальных районов </a:t>
            </a:r>
            <a:r>
              <a:rPr lang="ru-RU" sz="1400" dirty="0">
                <a:solidFill>
                  <a:schemeClr val="tx1"/>
                </a:solidFill>
              </a:rPr>
              <a:t>(например, бюджет </a:t>
            </a:r>
            <a:r>
              <a:rPr lang="ru-RU" sz="1400" dirty="0" err="1">
                <a:solidFill>
                  <a:schemeClr val="tx1"/>
                </a:solidFill>
              </a:rPr>
              <a:t>Подосиновского</a:t>
            </a:r>
            <a:r>
              <a:rPr lang="ru-RU" sz="1400" dirty="0">
                <a:solidFill>
                  <a:schemeClr val="tx1"/>
                </a:solidFill>
              </a:rPr>
              <a:t> муниципального района Кировской области)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35696" y="5013176"/>
            <a:ext cx="1944216" cy="1656184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</a:rPr>
              <a:t>бюджеты городских округов</a:t>
            </a:r>
            <a:r>
              <a:rPr lang="ru-RU" sz="1400" b="1" dirty="0">
                <a:solidFill>
                  <a:schemeClr val="tx1"/>
                </a:solidFill>
              </a:rPr>
              <a:t> </a:t>
            </a:r>
            <a:r>
              <a:rPr lang="ru-RU" sz="1400" dirty="0">
                <a:solidFill>
                  <a:schemeClr val="tx1"/>
                </a:solidFill>
              </a:rPr>
              <a:t>(например, бюджет муниципального образования «город Киров»)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4208" y="5013176"/>
            <a:ext cx="2483768" cy="1656184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</a:rPr>
              <a:t>бюджеты городских и сельских поселений </a:t>
            </a:r>
            <a:r>
              <a:rPr lang="ru-RU" sz="1400" dirty="0">
                <a:solidFill>
                  <a:schemeClr val="tx1"/>
                </a:solidFill>
              </a:rPr>
              <a:t>(например, бюджет </a:t>
            </a:r>
            <a:r>
              <a:rPr lang="ru-RU" sz="1400" dirty="0" err="1">
                <a:solidFill>
                  <a:schemeClr val="tx1"/>
                </a:solidFill>
              </a:rPr>
              <a:t>Пушемского</a:t>
            </a:r>
            <a:r>
              <a:rPr lang="ru-RU" sz="1400" dirty="0">
                <a:solidFill>
                  <a:schemeClr val="tx1"/>
                </a:solidFill>
              </a:rPr>
              <a:t> сельского поселения </a:t>
            </a:r>
            <a:r>
              <a:rPr lang="ru-RU" sz="1400" dirty="0" err="1">
                <a:solidFill>
                  <a:schemeClr val="tx1"/>
                </a:solidFill>
              </a:rPr>
              <a:t>Подосиновского</a:t>
            </a:r>
            <a:r>
              <a:rPr lang="ru-RU" sz="1400" dirty="0">
                <a:solidFill>
                  <a:schemeClr val="tx1"/>
                </a:solidFill>
              </a:rPr>
              <a:t> района Кировской области)</a:t>
            </a:r>
            <a:endParaRPr lang="ru-RU" sz="1400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755650" y="2565400"/>
            <a:ext cx="3960813" cy="3587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627313" y="2565400"/>
            <a:ext cx="2089150" cy="3587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4572000" y="2565400"/>
            <a:ext cx="144463" cy="3587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716463" y="2565400"/>
            <a:ext cx="1727200" cy="3587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643438" y="2565400"/>
            <a:ext cx="3673475" cy="431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0" idx="2"/>
          </p:cNvCxnSpPr>
          <p:nvPr/>
        </p:nvCxnSpPr>
        <p:spPr>
          <a:xfrm flipH="1">
            <a:off x="3203575" y="4292600"/>
            <a:ext cx="5076825" cy="649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0" idx="2"/>
          </p:cNvCxnSpPr>
          <p:nvPr/>
        </p:nvCxnSpPr>
        <p:spPr>
          <a:xfrm flipH="1">
            <a:off x="5184775" y="4292600"/>
            <a:ext cx="3095625" cy="72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0" idx="2"/>
          </p:cNvCxnSpPr>
          <p:nvPr/>
        </p:nvCxnSpPr>
        <p:spPr>
          <a:xfrm flipH="1">
            <a:off x="8027988" y="4292600"/>
            <a:ext cx="252412" cy="7921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81" name="Прямоугольник 20"/>
          <p:cNvSpPr>
            <a:spLocks noChangeArrowheads="1"/>
          </p:cNvSpPr>
          <p:nvPr/>
        </p:nvSpPr>
        <p:spPr bwMode="auto">
          <a:xfrm>
            <a:off x="2286000" y="404813"/>
            <a:ext cx="603091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002060"/>
                </a:solidFill>
                <a:latin typeface="Constantia" panose="02030602050306030303" pitchFamily="18" charset="0"/>
              </a:rPr>
              <a:t>Какие бывают бюджеты у государства?</a:t>
            </a:r>
          </a:p>
        </p:txBody>
      </p:sp>
      <p:pic>
        <p:nvPicPr>
          <p:cNvPr id="6182" name="Picture 40" descr="&amp;ZHcy;&amp;icy;&amp;tcy;&amp;iecy;&amp;lcy;&amp;iecy;&amp;jcy; &amp;IEcy;&amp;kcy;&amp;acy;&amp;tcy;&amp;iecy;&amp;rcy;&amp;icy;&amp;ncy;&amp;bcy;&amp;ucy;&amp;rcy;&amp;gcy;&amp;acy; &amp;ocy;&amp;zcy;&amp;ncy;&amp;acy;&amp;kcy;&amp;ocy;&amp;mcy;&amp;yacy;&amp;tcy; &amp;scy; &amp;bcy;&amp;yucy;&amp;dcy;&amp;zhcy;&amp;iecy;&amp;tcy;&amp;ocy;&amp;mcy; &amp;gcy;&amp;ocy;&amp;rcy;&amp;ocy;&amp;dcy;&amp;acy; &amp;ncy;&amp;acy; 2014 &amp;gcy;&amp;ocy;&amp;dcy; &amp;vcy; &amp;dcy;&amp;ocy;&amp;scy;&amp;tcy;&amp;ucy;&amp;pcy;&amp;ncy;&amp;ocy;&amp;jcy; &amp;dcy;&amp;lcy;&amp;yacy; &amp;pcy;&amp;ocy;&amp;ncy;&amp;icy;&amp;mcy;&amp;acy;&amp;ncy;&amp;icy;&amp;yacy; &amp;fcy;&amp;ocy;&amp;rcy;&amp;m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14313"/>
            <a:ext cx="20002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548680"/>
            <a:ext cx="5400600" cy="12024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2060"/>
                </a:solidFill>
              </a:rPr>
              <a:t>Бюджетная система Подосиновского  района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3140968"/>
            <a:ext cx="187220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Бюджет района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6016" y="3068960"/>
            <a:ext cx="2088232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бюджет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Пушемского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сельского поселения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27784" y="3068960"/>
            <a:ext cx="187220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бюджет Подосиновского городского поселения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64288" y="3068960"/>
            <a:ext cx="1836712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т.д. (всего 3 городских и 3 сельских поселений)</a:t>
            </a: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5282407" y="2142331"/>
            <a:ext cx="1223962" cy="485775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4144963" y="758825"/>
            <a:ext cx="1069975" cy="8569325"/>
          </a:xfrm>
          <a:prstGeom prst="rightBrace">
            <a:avLst>
              <a:gd name="adj1" fmla="val 8333"/>
              <a:gd name="adj2" fmla="val 49343"/>
            </a:avLst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углом 10"/>
          <p:cNvSpPr/>
          <p:nvPr/>
        </p:nvSpPr>
        <p:spPr>
          <a:xfrm rot="5400000">
            <a:off x="7165182" y="1701006"/>
            <a:ext cx="1727200" cy="1008063"/>
          </a:xfrm>
          <a:prstGeom prst="ben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 углом 12"/>
          <p:cNvSpPr/>
          <p:nvPr/>
        </p:nvSpPr>
        <p:spPr>
          <a:xfrm rot="16200000" flipH="1">
            <a:off x="755650" y="1773238"/>
            <a:ext cx="1728788" cy="1008062"/>
          </a:xfrm>
          <a:prstGeom prst="ben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2978151" y="2143125"/>
            <a:ext cx="1223962" cy="484187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90" name="TextBox 14"/>
          <p:cNvSpPr txBox="1">
            <a:spLocks noChangeArrowheads="1"/>
          </p:cNvSpPr>
          <p:nvPr/>
        </p:nvSpPr>
        <p:spPr bwMode="auto">
          <a:xfrm>
            <a:off x="1116013" y="5732463"/>
            <a:ext cx="80819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solidFill>
                  <a:srgbClr val="002060"/>
                </a:solidFill>
                <a:latin typeface="Constantia" panose="02030602050306030303" pitchFamily="18" charset="0"/>
              </a:rPr>
              <a:t>консолидированный бюджет Подосиновского  района</a:t>
            </a:r>
          </a:p>
        </p:txBody>
      </p:sp>
      <p:pic>
        <p:nvPicPr>
          <p:cNvPr id="7191" name="Picture 25" descr="&amp;Pcy;&amp;rcy;&amp;icy;&amp;mcy;&amp;ocy;&amp;rcy;&amp;scy;&amp;kcy;&amp;icy;&amp;iecy; &amp;pcy;&amp;acy;&amp;rcy;&amp;lcy;&amp;acy;&amp;mcy;&amp;iecy;&amp;ncy;&amp;tcy;&amp;acy;&amp;rcy;&amp;icy;&amp;icy; &amp;gcy;&amp;ocy;&amp;tcy;&amp;ocy;&amp;vcy;&amp;ycy; &amp;pcy;&amp;rcy;&amp;icy;&amp;ncy;&amp;yacy;&amp;tcy;&amp;softcy; &amp;bcy;&amp;yucy;&amp;dcy;&amp;zhcy;&amp;iecy;&amp;tcy;-2012 &amp;dcy;&amp;ocy; &amp;rcy;&amp;ocy;&amp;scy;&amp;pcy;&amp;ucy;&amp;scy;&amp;kcy;&amp;acy; &amp;Zcy;&amp;acy;&amp;kcy;&amp;scy;&amp;ocy;&amp;bcy;&amp;rcy;&amp;acy;&amp;ncy;&amp;icy;&amp;yacy;. &amp;Ncy;&amp;ocy;&amp;vcy;&amp;ocy;&amp;scy;&amp;tcy;&amp;icy; &amp;pcy;&amp;ocy;&amp;lcy;&amp;icy;&amp;tcy;&amp;icy;&amp;kcy;&amp;icy; &amp;ncy;&amp;acy; PrimaM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157162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Основные понятия</a:t>
            </a:r>
          </a:p>
        </p:txBody>
      </p:sp>
      <p:pic>
        <p:nvPicPr>
          <p:cNvPr id="12" name="Рисунок 11" descr="бюджет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908720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8" name="TextBox 12"/>
          <p:cNvSpPr txBox="1">
            <a:spLocks noChangeArrowheads="1"/>
          </p:cNvSpPr>
          <p:nvPr/>
        </p:nvSpPr>
        <p:spPr bwMode="auto">
          <a:xfrm>
            <a:off x="684213" y="981075"/>
            <a:ext cx="20161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600">
                <a:solidFill>
                  <a:srgbClr val="002060"/>
                </a:solidFill>
                <a:latin typeface="Constantia" panose="02030602050306030303" pitchFamily="18" charset="0"/>
              </a:rPr>
              <a:t>Поступающие в бюджет денежные средства являются </a:t>
            </a:r>
            <a:r>
              <a:rPr lang="ru-RU" sz="1600" b="1">
                <a:solidFill>
                  <a:srgbClr val="002060"/>
                </a:solidFill>
                <a:latin typeface="Constantia" panose="02030602050306030303" pitchFamily="18" charset="0"/>
              </a:rPr>
              <a:t>ДОХОДАМИ БЮДЖЕТА</a:t>
            </a:r>
            <a:endParaRPr lang="ru-RU" sz="160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 rot="2358155">
            <a:off x="798513" y="2168525"/>
            <a:ext cx="223837" cy="809625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9149427">
            <a:off x="2570163" y="2011363"/>
            <a:ext cx="223837" cy="1006475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21108180">
            <a:off x="1697038" y="2273300"/>
            <a:ext cx="223837" cy="650875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7950" y="2997200"/>
            <a:ext cx="1295400" cy="35274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2060"/>
                </a:solidFill>
              </a:rPr>
              <a:t>НАЛОГИ</a:t>
            </a:r>
            <a:r>
              <a:rPr lang="ru-RU" sz="1200" dirty="0">
                <a:solidFill>
                  <a:srgbClr val="002060"/>
                </a:solidFill>
              </a:rPr>
              <a:t> – часть доходов граждан и организаций, которые они обязаны заплатить государству </a:t>
            </a:r>
            <a:r>
              <a:rPr lang="ru-RU" sz="1000" dirty="0">
                <a:solidFill>
                  <a:srgbClr val="002060"/>
                </a:solidFill>
              </a:rPr>
              <a:t>(например, налог на доходы физических лиц, налог на прибыль, налог на имущество физических лиц, земельный налог, транспортный налог и др.)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76375" y="2997200"/>
            <a:ext cx="1150938" cy="35274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rgbClr val="002060"/>
                </a:solidFill>
              </a:rPr>
              <a:t>НЕНАЛОГОВЫЕ ДОХОДЫ </a:t>
            </a:r>
            <a:r>
              <a:rPr lang="ru-RU" sz="1050" dirty="0">
                <a:solidFill>
                  <a:srgbClr val="002060"/>
                </a:solidFill>
              </a:rPr>
              <a:t>– платежи в виде штрафов, санкций за нарушение законодательства, платежи за пользование имуществом государства, средства самообложения граждан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700338" y="2997200"/>
            <a:ext cx="1511300" cy="35274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2060"/>
                </a:solidFill>
              </a:rPr>
              <a:t>БЕЗВОЗМЕЗД-НЫЕ ПОСТУПЛЕ-НИЯ </a:t>
            </a:r>
            <a:r>
              <a:rPr lang="ru-RU" sz="1200" dirty="0">
                <a:solidFill>
                  <a:srgbClr val="002060"/>
                </a:solidFill>
              </a:rPr>
              <a:t>– средства, которые поступают в бюджет безвозмездно </a:t>
            </a:r>
            <a:r>
              <a:rPr lang="ru-RU" sz="1000" dirty="0">
                <a:solidFill>
                  <a:srgbClr val="002060"/>
                </a:solidFill>
              </a:rPr>
              <a:t>(денежные средства, поступающие из вышестоящего бюджета (например, дотация из областного бюджета), а также безвозмездные перечисления от физических и юридических лиц) </a:t>
            </a:r>
          </a:p>
        </p:txBody>
      </p:sp>
      <p:sp>
        <p:nvSpPr>
          <p:cNvPr id="8205" name="Прямоугольник 24"/>
          <p:cNvSpPr>
            <a:spLocks noChangeArrowheads="1"/>
          </p:cNvSpPr>
          <p:nvPr/>
        </p:nvSpPr>
        <p:spPr bwMode="auto">
          <a:xfrm>
            <a:off x="6443663" y="981075"/>
            <a:ext cx="20161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600">
                <a:latin typeface="Constantia" panose="02030602050306030303" pitchFamily="18" charset="0"/>
              </a:rPr>
              <a:t>Выплачиваемые из бюджета денежные средства называются </a:t>
            </a:r>
            <a:r>
              <a:rPr lang="ru-RU" sz="1600" b="1">
                <a:latin typeface="Constantia" panose="02030602050306030303" pitchFamily="18" charset="0"/>
              </a:rPr>
              <a:t>РАСХОДАМИ БЮДЖЕТА</a:t>
            </a:r>
          </a:p>
        </p:txBody>
      </p:sp>
      <p:pic>
        <p:nvPicPr>
          <p:cNvPr id="8206" name="Рисунок 25" descr="чиновники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4149725"/>
            <a:ext cx="64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7" name="Прямоугольник 26"/>
          <p:cNvSpPr>
            <a:spLocks noChangeArrowheads="1"/>
          </p:cNvSpPr>
          <p:nvPr/>
        </p:nvSpPr>
        <p:spPr bwMode="auto">
          <a:xfrm>
            <a:off x="8027988" y="4724400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общегосударственные вопросы </a:t>
            </a:r>
          </a:p>
        </p:txBody>
      </p:sp>
      <p:sp>
        <p:nvSpPr>
          <p:cNvPr id="8208" name="Прямоугольник 28"/>
          <p:cNvSpPr>
            <a:spLocks noChangeArrowheads="1"/>
          </p:cNvSpPr>
          <p:nvPr/>
        </p:nvSpPr>
        <p:spPr bwMode="auto">
          <a:xfrm>
            <a:off x="6516688" y="5876925"/>
            <a:ext cx="100806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обслуживание муниципального долга</a:t>
            </a:r>
          </a:p>
        </p:txBody>
      </p:sp>
      <p:sp>
        <p:nvSpPr>
          <p:cNvPr id="8209" name="Прямоугольник 29"/>
          <p:cNvSpPr>
            <a:spLocks noChangeArrowheads="1"/>
          </p:cNvSpPr>
          <p:nvPr/>
        </p:nvSpPr>
        <p:spPr bwMode="auto">
          <a:xfrm>
            <a:off x="5795963" y="3357563"/>
            <a:ext cx="936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культуру</a:t>
            </a:r>
          </a:p>
        </p:txBody>
      </p:sp>
      <p:pic>
        <p:nvPicPr>
          <p:cNvPr id="8210" name="Рисунок 30" descr="культура 3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636838"/>
            <a:ext cx="7207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1" name="Прямоугольник 31"/>
          <p:cNvSpPr>
            <a:spLocks noChangeArrowheads="1"/>
          </p:cNvSpPr>
          <p:nvPr/>
        </p:nvSpPr>
        <p:spPr bwMode="auto">
          <a:xfrm>
            <a:off x="4643438" y="4437063"/>
            <a:ext cx="766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образование</a:t>
            </a:r>
          </a:p>
        </p:txBody>
      </p:sp>
      <p:pic>
        <p:nvPicPr>
          <p:cNvPr id="8212" name="Рисунок 32" descr="жкх 7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36838"/>
            <a:ext cx="7921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Рисунок 33" descr="экологи 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789363"/>
            <a:ext cx="8636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Рисунок 34" descr="школа 2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89363"/>
            <a:ext cx="79216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5" name="Прямоугольник 35"/>
          <p:cNvSpPr>
            <a:spLocks noChangeArrowheads="1"/>
          </p:cNvSpPr>
          <p:nvPr/>
        </p:nvSpPr>
        <p:spPr bwMode="auto">
          <a:xfrm>
            <a:off x="7596188" y="3284538"/>
            <a:ext cx="9366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жилищно-коммунальное хозяйство</a:t>
            </a:r>
          </a:p>
        </p:txBody>
      </p:sp>
      <p:pic>
        <p:nvPicPr>
          <p:cNvPr id="8216" name="Рисунок 36" descr="дороги 4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32463"/>
            <a:ext cx="647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Рисунок 37" descr="сельское хозяйство 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5516563"/>
            <a:ext cx="6477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8" name="Прямоугольник 38"/>
          <p:cNvSpPr>
            <a:spLocks noChangeArrowheads="1"/>
          </p:cNvSpPr>
          <p:nvPr/>
        </p:nvSpPr>
        <p:spPr bwMode="auto">
          <a:xfrm>
            <a:off x="4500563" y="6381750"/>
            <a:ext cx="14541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национальную экономику </a:t>
            </a:r>
          </a:p>
        </p:txBody>
      </p:sp>
      <p:pic>
        <p:nvPicPr>
          <p:cNvPr id="8219" name="Рисунок 39" descr="библиотекарь 3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492375"/>
            <a:ext cx="7207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0" name="Прямоугольник 40"/>
          <p:cNvSpPr>
            <a:spLocks noChangeArrowheads="1"/>
          </p:cNvSpPr>
          <p:nvPr/>
        </p:nvSpPr>
        <p:spPr bwMode="auto">
          <a:xfrm>
            <a:off x="6732588" y="4508500"/>
            <a:ext cx="1008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охрану </a:t>
            </a:r>
          </a:p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окружаю-щей среды</a:t>
            </a:r>
          </a:p>
        </p:txBody>
      </p:sp>
      <p:sp>
        <p:nvSpPr>
          <p:cNvPr id="8221" name="Прямоугольник 42"/>
          <p:cNvSpPr>
            <a:spLocks noChangeArrowheads="1"/>
          </p:cNvSpPr>
          <p:nvPr/>
        </p:nvSpPr>
        <p:spPr bwMode="auto">
          <a:xfrm>
            <a:off x="5580063" y="4724400"/>
            <a:ext cx="9366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>
                <a:latin typeface="Constantia" panose="02030602050306030303" pitchFamily="18" charset="0"/>
              </a:rPr>
              <a:t>на физичес-кую культуру и спорт</a:t>
            </a:r>
          </a:p>
        </p:txBody>
      </p:sp>
      <p:pic>
        <p:nvPicPr>
          <p:cNvPr id="8222" name="Рисунок 43" descr="деньги 5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45125"/>
            <a:ext cx="7191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3" name="Прямоугольник 44"/>
          <p:cNvSpPr>
            <a:spLocks noChangeArrowheads="1"/>
          </p:cNvSpPr>
          <p:nvPr/>
        </p:nvSpPr>
        <p:spPr bwMode="auto">
          <a:xfrm>
            <a:off x="7524750" y="6021388"/>
            <a:ext cx="1619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800" b="1">
                <a:latin typeface="Constantia" panose="02030602050306030303" pitchFamily="18" charset="0"/>
              </a:rPr>
              <a:t>на предоставление межбюджетных трансфертов общего характера бюджетам поселений</a:t>
            </a:r>
          </a:p>
        </p:txBody>
      </p:sp>
      <p:pic>
        <p:nvPicPr>
          <p:cNvPr id="8224" name="Рисунок 45" descr="спорт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76700"/>
            <a:ext cx="7921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5" name="Рисунок 46" descr="долг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229225"/>
            <a:ext cx="7921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388" y="188913"/>
            <a:ext cx="8713787" cy="6477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</a:rPr>
              <a:t>Основные понятия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388" y="1196975"/>
            <a:ext cx="3168650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</a:rPr>
              <a:t>ДОХОДЫ &lt; РАСХОДЫ = ДЕФИЦИТ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chemeClr val="bg1"/>
                </a:solidFill>
                <a:latin typeface="+mn-lt"/>
              </a:rPr>
              <a:t>НЕДОСТАЮЩИЕ СРЕДСТВА БЕРУТ В ДОЛГ ИЛИ ИЗ НАКОПЛЕНИЙ 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80063" y="1196975"/>
            <a:ext cx="3313112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</a:rPr>
              <a:t>ДОХОДЫ &gt; РАСХОДЫ = ПРОФИЦИТ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chemeClr val="bg1"/>
                </a:solidFill>
                <a:latin typeface="+mn-lt"/>
              </a:rPr>
              <a:t>ИЗЛИШКИ СРЕДСТВ  НАПРАВЛЯЮТ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chemeClr val="bg1"/>
                </a:solidFill>
                <a:latin typeface="+mn-lt"/>
              </a:rPr>
              <a:t>В НАКОПЛЕНИЯ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7" name="Рисунок 6" descr="весы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1124744"/>
            <a:ext cx="280831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50825" y="3860800"/>
            <a:ext cx="8785225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</a:rPr>
              <a:t>Проект бюджета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составляется на три года – очередной финансовый год и плановый период </a:t>
            </a:r>
            <a:r>
              <a:rPr lang="ru-RU" sz="2000" dirty="0">
                <a:latin typeface="+mn-lt"/>
              </a:rPr>
              <a:t>(например, на 2015 год и на плановый период 2016-2017 годов)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</a:rPr>
              <a:t>Очередной финансовый год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–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год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на который составляется проект бюджета (например, 2015 год)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</a:rPr>
              <a:t>Плановый период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– два года, следующих за очередным финансовым годом </a:t>
            </a:r>
            <a:r>
              <a:rPr lang="ru-RU" sz="2000" dirty="0">
                <a:latin typeface="+mn-lt"/>
              </a:rPr>
              <a:t>(например, 2016 и 2017 года)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4282" y="214290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Этапы бюджета района</a:t>
            </a:r>
          </a:p>
        </p:txBody>
      </p:sp>
      <p:sp>
        <p:nvSpPr>
          <p:cNvPr id="10245" name="Прямоугольник 4"/>
          <p:cNvSpPr>
            <a:spLocks noChangeArrowheads="1"/>
          </p:cNvSpPr>
          <p:nvPr/>
        </p:nvSpPr>
        <p:spPr bwMode="auto">
          <a:xfrm>
            <a:off x="214313" y="928688"/>
            <a:ext cx="85725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i="1">
                <a:solidFill>
                  <a:srgbClr val="002060"/>
                </a:solidFill>
                <a:latin typeface="Chiller" panose="04020404031007020602" pitchFamily="82" charset="0"/>
              </a:rPr>
              <a:t>Составление и утверждение бюджета района- сложный и многоуровневый процесс, основанный на правовых нормах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28750" y="1643063"/>
            <a:ext cx="7429500" cy="51704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b="1" i="1" dirty="0">
                <a:solidFill>
                  <a:srgbClr val="002060"/>
                </a:solidFill>
                <a:latin typeface="Chiller" pitchFamily="82" charset="0"/>
              </a:rPr>
              <a:t>Составление проекта бюджета:</a:t>
            </a:r>
            <a:r>
              <a:rPr lang="ru-RU" sz="1400" dirty="0">
                <a:solidFill>
                  <a:srgbClr val="002060"/>
                </a:solidFill>
                <a:latin typeface="Chiller" pitchFamily="82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До начала составления проекта бюджета района Администрацией района принято постановление от 23.05.2014 № 150 «О мерах по составлению проекта бюджета района на 2015 год и на плановый период 2016-2017 годов», которым определены ответственные исполнители, порядок и сроки работы над документами и материалами, необходимыми для составления проекта бюджета района. Непосредственное составление бюджета района осуществляет финансовое управление администрации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Подосиновского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района. Составленный проект бюджета района финансовым управлением представляется на рассмотрение Администрации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Подосиновского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района.</a:t>
            </a:r>
          </a:p>
          <a:p>
            <a:pPr algn="just">
              <a:defRPr/>
            </a:pPr>
            <a:endParaRPr lang="ru-RU" sz="1400" dirty="0">
              <a:solidFill>
                <a:srgbClr val="002060"/>
              </a:solidFill>
              <a:latin typeface="+mn-lt"/>
            </a:endParaRPr>
          </a:p>
          <a:p>
            <a:pPr algn="just">
              <a:defRPr/>
            </a:pPr>
            <a:r>
              <a:rPr lang="ru-RU" sz="1400" b="1" i="1" dirty="0">
                <a:solidFill>
                  <a:srgbClr val="002060"/>
                </a:solidFill>
                <a:latin typeface="Chiller" pitchFamily="82" charset="0"/>
              </a:rPr>
              <a:t>Рассмотрение проекта бюджета:</a:t>
            </a:r>
            <a:r>
              <a:rPr lang="ru-RU" sz="1400" i="1" dirty="0">
                <a:solidFill>
                  <a:srgbClr val="002060"/>
                </a:solidFill>
                <a:latin typeface="Chiller" pitchFamily="82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Проект бюджета района рассмотрен Администрацией района  до 15.11.2014, на публичных слушаньях будет рассмотрен 21.11.2014. Администрация района до 15.11.2014 внесла на рассмотрение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Подосиновской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 районной Думе, а финансовое управление в Контрольно-счетную комиссию по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Подосиновскому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району проект решения о бюджете на 2015 год и на плановый период 2016 и 2017 годов. В ноябре-декабре проект  решения о бюджете будет рассмотрен депутатами на депутатских комиссиях и на заседаниях районной Думы. Проект бюджета рассматривается депутатами в двух чтениях.</a:t>
            </a:r>
          </a:p>
          <a:p>
            <a:pPr algn="just">
              <a:defRPr/>
            </a:pPr>
            <a:endParaRPr lang="ru-RU" sz="1400" dirty="0">
              <a:solidFill>
                <a:srgbClr val="002060"/>
              </a:solidFill>
              <a:latin typeface="+mn-lt"/>
            </a:endParaRPr>
          </a:p>
          <a:p>
            <a:pPr algn="just">
              <a:defRPr/>
            </a:pPr>
            <a:r>
              <a:rPr lang="ru-RU" sz="1600" i="1" dirty="0">
                <a:solidFill>
                  <a:srgbClr val="002060"/>
                </a:solidFill>
                <a:latin typeface="Chiller" pitchFamily="82" charset="0"/>
              </a:rPr>
              <a:t>Утверждение бюджета:</a:t>
            </a:r>
            <a:r>
              <a:rPr lang="ru-RU" sz="1600" dirty="0">
                <a:solidFill>
                  <a:srgbClr val="002060"/>
                </a:solidFill>
                <a:latin typeface="Chiller" pitchFamily="82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Решение о бюджете на очередной финансовый год и на плановый период утверждается депутатами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Подосиновской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районной Думы до начала финансового года.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algn="just">
              <a:defRPr/>
            </a:pPr>
            <a:endParaRPr lang="ru-RU" sz="1600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  <a:p>
            <a:pPr algn="just">
              <a:defRPr/>
            </a:pPr>
            <a:endParaRPr lang="ru-RU" sz="1600" dirty="0">
              <a:solidFill>
                <a:schemeClr val="accent4">
                  <a:lumMod val="50000"/>
                </a:schemeClr>
              </a:solidFill>
              <a:latin typeface="Bell MT" pitchFamily="18" charset="0"/>
            </a:endParaRPr>
          </a:p>
          <a:p>
            <a:pPr algn="just">
              <a:defRPr/>
            </a:pPr>
            <a:endParaRPr lang="ru-RU" sz="1600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247" name="Picture 6" descr="&amp;tcy;&amp;acy;&amp;tcy;&amp;acy;&amp;rcy;&amp;scy;&amp;tcy;&amp;acy;&amp;ncy; :: &amp;ncy;&amp;ocy;&amp;vcy;&amp;ocy;&amp;scy;&amp;tcy;&amp;icy; &amp;scy;&amp;iecy;&amp;gcy;&amp;ocy;&amp;dcy;&amp;ncy;&amp;yacy; &amp;ncy;&amp;acy; Top.rbc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571625"/>
            <a:ext cx="1285875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1" descr="&amp;Bcy;&amp;yucy;&amp;dcy;&amp;zhcy;&amp;iecy;&amp;tcy; &amp;Pcy;&amp;rcy;&amp;icy;&amp;mcy;&amp;ocy;&amp;rcy;&amp;softcy;&amp;yacy; &amp;ocy;&amp;pcy;&amp;yacy;&amp;tcy;&amp;softcy; &amp;pcy;&amp;ocy;&amp;dcy;&amp;kcy;&amp;ocy;&amp;rcy;&amp;rcy;&amp;iecy;&amp;kcy;&amp;tcy;&amp;icy;&amp;rcy;&amp;ocy;&amp;vcy;&amp;acy;&amp;lcy;&amp;icy; Vladnews.ru: &amp;Ncy;&amp;ocy;&amp;vcy;&amp;ocy;&amp;scy;&amp;tcy;&amp;icy; &amp;Bcy;&amp;ocy;&amp;lcy;&amp;softcy;&amp;shcy;&amp;ocy;&amp;gcy;&amp;ocy; &amp;gcy;&amp;ocy;&amp;rcy;&amp;ocy;&amp;d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571875"/>
            <a:ext cx="12858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3" descr="&amp;Bcy;&amp;yucy;&amp;dcy;&amp;zhcy;&amp;iecy;&amp;tcy;&amp;ncy;&amp;ycy;&amp;jcy; &amp;kcy;&amp;ocy;&amp;dcy;&amp;iecy;&amp;kcy;&amp;scy; &amp;ocy;&amp;tcy;&amp;pcy;&amp;rcy;&amp;acy;&amp;vcy;&amp;lcy;&amp;iecy;&amp;ncy; &amp;vcy; &amp;Rcy;&amp;acy;&amp;dcy;&amp;ucy; (&amp;Pcy;&amp;rcy;&amp;acy;&amp;vcy;&amp;icy;&amp;tcy;&amp;iecy;&amp;lcy;&amp;softcy;&amp;scy;&amp;tcy;&amp;vcy;&amp;ocy; &amp;ocy;&amp;tcy;&amp;pcy;&amp;rcy;&amp;acy;&amp;vcy;&amp;icy;&amp;lcy;&amp;ocy; &amp;vcy; &amp;Rcy;&amp;acy;&amp;dcy;&amp;ucy; &amp;ncy;&amp;ocy;&amp;vcy;&amp;ucy;&amp;yucy; &amp;rcy;&amp;iecy;&amp;dcy;&amp;acy;&amp;kcy;&amp;tscy;&amp;icy;&amp;yucy; &amp;Bcy;&amp;yucy;&amp;dcy;&amp;zhcy;&amp;iecy;&amp;tcy;&amp;ncy;&amp;ocy;&amp;gcy;&amp;ocy; &amp;kcy;&amp;ocy;&amp;dcy;&amp;iecy;&amp;kcy;&amp;scy;&amp;acy;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500688"/>
            <a:ext cx="1214437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712968" cy="8114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FF"/>
                </a:solidFill>
                <a:latin typeface="Arial" charset="0"/>
              </a:rPr>
              <a:t>Основные направления бюджетной и налоговой политики на</a:t>
            </a:r>
          </a:p>
          <a:p>
            <a:pPr algn="ctr">
              <a:defRPr/>
            </a:pPr>
            <a:r>
              <a:rPr lang="ru-RU" b="1" dirty="0">
                <a:solidFill>
                  <a:srgbClr val="0000FF"/>
                </a:solidFill>
                <a:latin typeface="Arial" charset="0"/>
              </a:rPr>
              <a:t>2015 год и на плановый период 2016-2017 годов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50825" y="1052513"/>
            <a:ext cx="8497888" cy="5616575"/>
          </a:xfrm>
          <a:prstGeom prst="rect">
            <a:avLst/>
          </a:prstGeom>
          <a:noFill/>
          <a:ln w="9525" algn="ctr">
            <a:solidFill>
              <a:srgbClr val="B07E00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</a:rPr>
              <a:t>* Расширение доходной базы</a:t>
            </a:r>
          </a:p>
          <a:p>
            <a:pPr>
              <a:lnSpc>
                <a:spcPct val="150000"/>
              </a:lnSpc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</a:rPr>
              <a:t>* Вывод «серых» зарплат из «тени» на устойчивую траекторию роста</a:t>
            </a:r>
          </a:p>
          <a:p>
            <a:pPr algn="just">
              <a:lnSpc>
                <a:spcPct val="150000"/>
              </a:lnSpc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</a:rPr>
              <a:t>* Дальнейшая реализация плана мероприятий на 2014 – 2016 годы по повышению поступлений налоговых и неналоговых доходов, а также по сокращению недоимки бюджетов бюджетной системы Российской Федерации</a:t>
            </a:r>
          </a:p>
          <a:p>
            <a:pPr algn="just">
              <a:lnSpc>
                <a:spcPct val="150000"/>
              </a:lnSpc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</a:rPr>
              <a:t>* Реализация «Программы по повышению эффективности бюджетных расходов и управления муниципальными финансами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</a:rPr>
              <a:t>Подосиновского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</a:rPr>
              <a:t> района до 2018 года»</a:t>
            </a:r>
          </a:p>
          <a:p>
            <a:pPr>
              <a:defRPr/>
            </a:pPr>
            <a:endParaRPr lang="ru-RU" sz="2400" dirty="0">
              <a:solidFill>
                <a:srgbClr val="47419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5" descr="калькулятор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28575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Показатели прогноза социально-экономического Подосиновского  района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288" y="1643063"/>
          <a:ext cx="8496301" cy="4505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9204"/>
                <a:gridCol w="928624"/>
                <a:gridCol w="1071489"/>
                <a:gridCol w="1064910"/>
                <a:gridCol w="1056037"/>
                <a:gridCol w="1056037"/>
              </a:tblGrid>
              <a:tr h="77953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Наименование показателя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2013 (отчет)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2014 (оценка)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2015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2016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2017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3" marR="91433" marT="45723" marB="4572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1109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Численность населения района, чел.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15620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15220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14830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14470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14140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34017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Фонд оплаты труда, тыс.руб.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971600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1020177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1070751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1145239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1233504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786025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Среднемесячная</a:t>
                      </a:r>
                      <a:r>
                        <a:rPr lang="ru-RU" sz="1400" b="1" baseline="0" dirty="0" smtClean="0"/>
                        <a:t> номинальная начисленная заработная плата, рублей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13197,5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14216,5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15226,8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16406,5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17808,7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55676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Остаточная балансовая стоимость основных фондов, тыс.руб.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669343,5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690486,9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674021,4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711676,4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830360,5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55676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Индекс физического объема платных услуг населению, %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100,1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100,2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518199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Индекс потребительских цен на товары,</a:t>
                      </a:r>
                      <a:r>
                        <a:rPr lang="ru-RU" sz="1400" b="1" baseline="0" dirty="0" smtClean="0"/>
                        <a:t> %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106,6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107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105,7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105,5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105,3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  <a:tr h="55676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Индекс потребительских цен на платные услуги населению,</a:t>
                      </a:r>
                      <a:r>
                        <a:rPr lang="ru-RU" sz="1400" b="1" baseline="0" dirty="0" smtClean="0"/>
                        <a:t> %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109,4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107,3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105,7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105,6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105,4</a:t>
                      </a:r>
                      <a:endParaRPr lang="ru-RU" sz="1400" b="1" dirty="0"/>
                    </a:p>
                  </a:txBody>
                  <a:tcPr marL="91433" marR="91433" marT="45723" marB="45723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Основные характеристики бюджета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19700" y="3716338"/>
            <a:ext cx="8270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0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13318" name="TextBox 8"/>
          <p:cNvSpPr txBox="1">
            <a:spLocks noChangeArrowheads="1"/>
          </p:cNvSpPr>
          <p:nvPr/>
        </p:nvSpPr>
        <p:spPr bwMode="auto">
          <a:xfrm>
            <a:off x="827088" y="6308725"/>
            <a:ext cx="12239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002060"/>
                </a:solidFill>
                <a:latin typeface="Constantia" panose="02030602050306030303" pitchFamily="18" charset="0"/>
              </a:rPr>
              <a:t>тыс.руб</a:t>
            </a:r>
            <a:r>
              <a:rPr lang="ru-RU">
                <a:latin typeface="Constantia" panose="02030602050306030303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571473" y="1000108"/>
          <a:ext cx="821537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320" name="Picture 10" descr="&amp;Ocy;&amp;tcy;&amp;vcy;&amp;iecy;&amp;tcy;&amp;ycy;@Mail.Ru: &amp;Pcy;&amp;ocy;&amp;chcy;&amp;iecy;&amp;mcy;&amp;ucy; &amp;mcy;&amp;acy;&amp;rcy;&amp;tcy;&amp;ocy;&amp;vcy;&amp;scy;&amp;kcy;&amp;icy;&amp;iecy; &amp;kcy;&amp;ocy;&amp;tcy;&amp;ycy; &amp;scy;&amp;iecy;&amp;gcy;&amp;ocy;&amp;dcy;&amp;ncy;&amp;yacy; &amp;tcy;&amp;acy;&amp;kcy; &amp;icy; &amp;tcy;&amp;yacy;&amp;ncy;&amp;ucy;&amp;tcy;&amp;scy;&amp;yacy; &amp;kcy; &amp;YUcy;&amp;mcy;&amp;ocy;&amp;rcy;&amp;ucy;? &amp;scy;&amp;mcy;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1071563"/>
            <a:ext cx="1766887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214282" y="714357"/>
          <a:ext cx="8643998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071563" y="357188"/>
            <a:ext cx="735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002060"/>
                </a:solidFill>
              </a:rPr>
              <a:t>Структура доходов, %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214282" y="214290"/>
          <a:ext cx="8715436" cy="6429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14375" y="1214438"/>
          <a:ext cx="8001000" cy="5357815"/>
        </p:xfrm>
        <a:graphic>
          <a:graphicData uri="http://schemas.openxmlformats.org/drawingml/2006/table">
            <a:tbl>
              <a:tblPr/>
              <a:tblGrid>
                <a:gridCol w="2857500"/>
                <a:gridCol w="1689100"/>
                <a:gridCol w="1739900"/>
                <a:gridCol w="1714500"/>
              </a:tblGrid>
              <a:tr h="488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2015 год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2016 год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2017 год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Налоговые доходы всего, в том числе: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64659,5</a:t>
                      </a:r>
                    </a:p>
                  </a:txBody>
                  <a:tcPr marL="57150" marR="571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53851,8</a:t>
                      </a:r>
                    </a:p>
                  </a:txBody>
                  <a:tcPr marL="57150" marR="571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56183,6</a:t>
                      </a:r>
                    </a:p>
                  </a:txBody>
                  <a:tcPr marL="57150" marR="571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Налог на доходы физических лиц 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34813,4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22480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23493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Доходы от уплаты акцизов на нефтепродукты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3268,8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3369,7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3032,8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2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16482,5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17364,1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18289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Единый налог на вмененный доход для отдельных видов деятельности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7477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7903,2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8337,9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Единый сельскохозяйственный налог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10,2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11,2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11,6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650,2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687,3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725,1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Налог на имущество организаций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1457,5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1536,2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1794,3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Государственная пошлина</a:t>
                      </a:r>
                    </a:p>
                  </a:txBody>
                  <a:tcPr marL="57150" marR="571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57150" marR="571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43" name="Rectangle 1"/>
          <p:cNvSpPr>
            <a:spLocks noChangeArrowheads="1"/>
          </p:cNvSpPr>
          <p:nvPr/>
        </p:nvSpPr>
        <p:spPr bwMode="auto">
          <a:xfrm>
            <a:off x="785813" y="428625"/>
            <a:ext cx="7715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000000"/>
                </a:solidFill>
                <a:latin typeface="Constantia" panose="02030602050306030303" pitchFamily="18" charset="0"/>
              </a:rPr>
              <a:t>Объемы поступлений основных налоговых доходов на 2015 год и плановый период,  тыс. рублей</a:t>
            </a:r>
            <a:endParaRPr lang="ru-RU" sz="2000" b="1">
              <a:latin typeface="Constantia" panose="02030602050306030303" pitchFamily="18" charset="0"/>
            </a:endParaRPr>
          </a:p>
        </p:txBody>
      </p:sp>
      <p:pic>
        <p:nvPicPr>
          <p:cNvPr id="16444" name="Picture 3" descr="http://soverkon.ru/wp-content/uploads/2012/06/lombardni-cr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573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313" y="1397000"/>
          <a:ext cx="8643937" cy="4889500"/>
        </p:xfrm>
        <a:graphic>
          <a:graphicData uri="http://schemas.openxmlformats.org/drawingml/2006/table">
            <a:tbl>
              <a:tblPr/>
              <a:tblGrid>
                <a:gridCol w="4000500"/>
                <a:gridCol w="1500187"/>
                <a:gridCol w="1571625"/>
                <a:gridCol w="1571625"/>
              </a:tblGrid>
              <a:tr h="7806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2015 год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2016 год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План на 2017 год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Неналоговые доходы всего, в том числе: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alibri"/>
                        <a:cs typeface="Times New Roman" pitchFamily="18" charset="0"/>
                      </a:endParaRP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20344,1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19776,2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/>
                          <a:cs typeface="Times New Roman" pitchFamily="18" charset="0"/>
                        </a:rPr>
                        <a:t>19635,9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Доходы, получаемые в виде арендной платы за земельные участки 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1674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1111,5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1109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Доходы от сдачи в аренду имущества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1970,2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2098,2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2234,6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860,9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1278,5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1380,8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Доходы от реализации имущества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1732,2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1473,7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1068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Доходы от продажи земельных участков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Доходы от платных услуг и компенсации затрат государства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13034,4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12742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12771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57790" marR="57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997,4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997,4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997,4</a:t>
                      </a:r>
                    </a:p>
                  </a:txBody>
                  <a:tcPr marL="57790" marR="5779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62" name="Rectangle 1"/>
          <p:cNvSpPr>
            <a:spLocks noChangeArrowheads="1"/>
          </p:cNvSpPr>
          <p:nvPr/>
        </p:nvSpPr>
        <p:spPr bwMode="auto">
          <a:xfrm>
            <a:off x="785813" y="428625"/>
            <a:ext cx="8072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573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000000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Объемы поступлений основных неналоговых доходов на 2015 год и плановый период , </a:t>
            </a:r>
            <a:r>
              <a:rPr lang="ru-RU" sz="2000" b="1">
                <a:solidFill>
                  <a:srgbClr val="000000"/>
                </a:solidFill>
                <a:latin typeface="Constantia" panose="02030602050306030303" pitchFamily="18" charset="0"/>
              </a:rPr>
              <a:t>тыс. рублей</a:t>
            </a:r>
            <a:endParaRPr lang="ru-RU" sz="2000" b="1">
              <a:latin typeface="Constantia" panose="02030602050306030303" pitchFamily="18" charset="0"/>
            </a:endParaRPr>
          </a:p>
        </p:txBody>
      </p:sp>
      <p:pic>
        <p:nvPicPr>
          <p:cNvPr id="17463" name="Picture 3" descr="http://ud.kmvcity.ru/files/o/s/v/S001osv1371793777405656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15001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285720" y="142852"/>
          <a:ext cx="8643998" cy="6500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4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686800" cy="868346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just" eaLnBrk="1" hangingPunct="1">
              <a:defRPr/>
            </a:pPr>
            <a:r>
              <a:rPr lang="ru-RU" sz="2000" dirty="0" smtClean="0">
                <a:ln>
                  <a:noFill/>
                </a:ln>
                <a:solidFill>
                  <a:srgbClr val="002060"/>
                </a:solidFill>
                <a:effectLst/>
                <a:latin typeface="+mn-lt"/>
              </a:rPr>
              <a:t>        В</a:t>
            </a:r>
            <a:r>
              <a:rPr lang="ru-RU" sz="3700" dirty="0" smtClean="0">
                <a:ln>
                  <a:noFill/>
                </a:ln>
                <a:solidFill>
                  <a:srgbClr val="002060"/>
                </a:solidFill>
                <a:effectLst/>
                <a:latin typeface="+mn-lt"/>
              </a:rPr>
              <a:t> </a:t>
            </a:r>
            <a:r>
              <a:rPr lang="ru-RU" sz="2000" dirty="0" smtClean="0">
                <a:ln>
                  <a:noFill/>
                </a:ln>
                <a:solidFill>
                  <a:srgbClr val="002060"/>
                </a:solidFill>
                <a:effectLst/>
                <a:latin typeface="+mn-lt"/>
              </a:rPr>
              <a:t>целях повышения эффективности и результативности бюджетных расходов второй год подряд бюджет района формируется через реализацию 13 муниципальных программ</a:t>
            </a:r>
          </a:p>
        </p:txBody>
      </p:sp>
      <p:sp>
        <p:nvSpPr>
          <p:cNvPr id="19459" name="Rectangle 11"/>
          <p:cNvSpPr>
            <a:spLocks noChangeArrowheads="1"/>
          </p:cNvSpPr>
          <p:nvPr/>
        </p:nvSpPr>
        <p:spPr bwMode="auto">
          <a:xfrm>
            <a:off x="1106488" y="1357313"/>
            <a:ext cx="6931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C00000"/>
                </a:solidFill>
              </a:rPr>
              <a:t>Зачем формировать и исполнять бюджет по программам?</a:t>
            </a:r>
          </a:p>
        </p:txBody>
      </p:sp>
      <p:sp>
        <p:nvSpPr>
          <p:cNvPr id="19460" name="Rectangle 12"/>
          <p:cNvSpPr>
            <a:spLocks noChangeArrowheads="1"/>
          </p:cNvSpPr>
          <p:nvPr/>
        </p:nvSpPr>
        <p:spPr bwMode="auto">
          <a:xfrm>
            <a:off x="2214563" y="2205038"/>
            <a:ext cx="6534150" cy="4246562"/>
          </a:xfrm>
          <a:prstGeom prst="rect">
            <a:avLst/>
          </a:prstGeom>
          <a:noFill/>
          <a:ln w="9525" cap="rnd">
            <a:solidFill>
              <a:srgbClr val="FF66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/>
              <a:t>    </a:t>
            </a:r>
            <a:r>
              <a:rPr lang="ru-RU" b="1" i="1">
                <a:solidFill>
                  <a:srgbClr val="002060"/>
                </a:solidFill>
              </a:rPr>
              <a:t>Преимуществом программного бюджета является распределение расходов не по ведомственному принципу, а по программам.         </a:t>
            </a:r>
          </a:p>
          <a:p>
            <a:pPr algn="just" eaLnBrk="1" hangingPunct="1"/>
            <a:endParaRPr lang="ru-RU" b="1" i="1">
              <a:solidFill>
                <a:srgbClr val="002060"/>
              </a:solidFill>
            </a:endParaRPr>
          </a:p>
          <a:p>
            <a:pPr algn="just" eaLnBrk="1" hangingPunct="1"/>
            <a:r>
              <a:rPr lang="ru-RU" b="1" i="1">
                <a:solidFill>
                  <a:srgbClr val="002060"/>
                </a:solidFill>
              </a:rPr>
              <a:t>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 eaLnBrk="1" hangingPunct="1"/>
            <a:endParaRPr lang="ru-RU" b="1" i="1">
              <a:solidFill>
                <a:srgbClr val="002060"/>
              </a:solidFill>
            </a:endParaRPr>
          </a:p>
          <a:p>
            <a:pPr algn="just" eaLnBrk="1" hangingPunct="1"/>
            <a:r>
              <a:rPr lang="ru-RU" b="1" i="1">
                <a:solidFill>
                  <a:srgbClr val="002060"/>
                </a:solidFill>
              </a:rPr>
              <a:t>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</p:txBody>
      </p:sp>
      <p:pic>
        <p:nvPicPr>
          <p:cNvPr id="19461" name="Picture 2" descr="&amp;Vcy; &amp;Rcy;&amp;ocy;&amp;scy;&amp;tcy;&amp;ocy;&amp;vcy;&amp;scy;&amp;kcy;&amp;ocy;&amp;jcy; &amp;ocy;&amp;bcy;&amp;lcy;&amp;acy;&amp;scy;&amp;tcy;&amp;icy; &amp;pcy;&amp;ocy;&amp;dcy;&amp;acy;&amp;ncy;&amp;ocy; 7 &amp;dcy;&amp;iecy;&amp;kcy;&amp;lcy;&amp;acy;&amp;rcy;&amp;acy;&amp;tscy;&amp;icy;&amp;jcy; &amp;scy; &amp;dcy;&amp;ocy;&amp;khcy;&amp;ocy;&amp;dcy;&amp;ocy;&amp;mcy; &amp;scy;&amp;vcy;&amp;ycy;&amp;shcy;&amp;iecy; 1 &amp;mcy;&amp;lcy;&amp;rcy;&amp;dcy; &amp;rcy;&amp;ucy;&amp;bcy;&amp;lcy;&amp;iecy;&amp;jcy; - &amp;Ncy;&amp;ocy;&amp;vcy;&amp;ocy;&amp;scy;&amp;tcy;&amp;icy; &amp;Ecy;&amp;kcy;&amp;ocy;&amp;ncy;&amp;ocy;&amp;mcy;&amp;icy;&amp;kcy;&amp;icy; - &amp;Ncy;&amp;ocy;&amp;vcy;&amp;ocy;&amp;scy;&amp;tcy;&amp;icy; Mail.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928813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2060"/>
                </a:solidFill>
              </a:rPr>
              <a:t>Структура расходов по программному принципу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107504" y="908720"/>
          <a:ext cx="8856984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329613" cy="10715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распределены расходы бюджета района по </a:t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муниципальным  программам в 2015 году?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5" y="1500188"/>
          <a:ext cx="8858251" cy="5087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4328"/>
                <a:gridCol w="1757672"/>
                <a:gridCol w="2071688"/>
                <a:gridCol w="2214563"/>
              </a:tblGrid>
              <a:tr h="757461">
                <a:tc>
                  <a:txBody>
                    <a:bodyPr/>
                    <a:lstStyle/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Социальной </a:t>
                      </a:r>
                    </a:p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направленности</a:t>
                      </a:r>
                      <a:endParaRPr kumimoji="0" lang="ru-RU" sz="12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Обеспечение </a:t>
                      </a:r>
                    </a:p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безопасных условий </a:t>
                      </a:r>
                    </a:p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жизнедеятельности</a:t>
                      </a:r>
                      <a:endParaRPr kumimoji="0" lang="ru-RU" sz="12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Поддержка отраслей </a:t>
                      </a:r>
                    </a:p>
                    <a:p>
                      <a:pPr algn="ctr" rtl="0"/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экономики</a:t>
                      </a:r>
                    </a:p>
                    <a:p>
                      <a:pPr algn="ctr"/>
                      <a:endParaRPr lang="ru-RU" sz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Общего характера</a:t>
                      </a:r>
                      <a:endParaRPr lang="ru-RU" sz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39" marR="91439" marT="45723" marB="45723"/>
                </a:tc>
              </a:tr>
              <a:tr h="1119021"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образования  -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162769,5 тыс.руб.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Охрана окружающей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среды,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воспроизвод-ство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 использование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природных ресурсов – 50,0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транспортной системы – 28180,8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Управление муниципальным имуществом – 1621,8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</a:tr>
              <a:tr h="82301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– 20458,2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коммунальной и жилищной инфраструктуры – 5632,4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агропромыш-ленного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комплекса  - 2139,0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муниципального управления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25390,8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</a:tr>
              <a:tr h="1322480"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гражданского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общества, социальная поддержка граждан и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социально-ориентированных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некоммерческих организаций – 26835,0 тыс.руб.</a:t>
                      </a: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Поддержка и развитие малого и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среднего предпринимательства  - 50,0 тыс.руб.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Управление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муниципальными финансами и  регулирование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межбюджетных </a:t>
                      </a:r>
                    </a:p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отношений - 22244 тыс.руб.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</a:tr>
              <a:tr h="521837">
                <a:tc>
                  <a:txBody>
                    <a:bodyPr/>
                    <a:lstStyle/>
                    <a:p>
                      <a:pPr rtl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спорта и молодежной политики – 1495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</a:tr>
              <a:tr h="54412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правонарушений и преступлений – 421,0 тыс.руб.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3" marB="45723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2060"/>
                </a:solidFill>
              </a:rPr>
              <a:t>Структура расходов бюджета по отраслям, тыс.рублей</a:t>
            </a:r>
          </a:p>
        </p:txBody>
      </p:sp>
      <p:pic>
        <p:nvPicPr>
          <p:cNvPr id="7" name="Рисунок 6" descr="деньги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71480"/>
            <a:ext cx="1649093" cy="1091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42938" y="1500188"/>
          <a:ext cx="8072437" cy="5007049"/>
        </p:xfrm>
        <a:graphic>
          <a:graphicData uri="http://schemas.openxmlformats.org/drawingml/2006/table">
            <a:tbl>
              <a:tblPr/>
              <a:tblGrid>
                <a:gridCol w="3422650"/>
                <a:gridCol w="1619250"/>
                <a:gridCol w="1411287"/>
                <a:gridCol w="1619250"/>
              </a:tblGrid>
              <a:tr h="390784">
                <a:tc>
                  <a:txBody>
                    <a:bodyPr/>
                    <a:lstStyle/>
                    <a:p>
                      <a:pPr marL="1111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67733" marR="677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254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 РАСХОДОВ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297287,5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266133,9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280900,7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410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34727,1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33135,6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35745,2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2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668,7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646,8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851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1474,0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1212,4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1212,4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410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29266,8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31937,7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32867,8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410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 хозяйство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5632,4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410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2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151379,3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132788,3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141825,4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2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14416,8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13206,8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13729,0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2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43953,5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37932,0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39495,0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410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51,3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54,1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851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0819"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муниципальных образований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14865,4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14343,0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14475,0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3" descr=" дополнит образ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857250"/>
            <a:ext cx="20161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002060"/>
                </a:solidFill>
              </a:rPr>
              <a:t>Расходы бюджета на образование</a:t>
            </a:r>
          </a:p>
        </p:txBody>
      </p:sp>
      <p:pic>
        <p:nvPicPr>
          <p:cNvPr id="23558" name="Рисунок 2" descr="воспитатель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208756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Рисунок 4" descr="школа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75"/>
            <a:ext cx="187325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875" y="1341438"/>
            <a:ext cx="5357813" cy="4246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расходах бюджета Подосиновского района на образование предусмотрено на 2015 год          </a:t>
            </a:r>
            <a:r>
              <a:rPr lang="ru-RU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151379,3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тыс.рублей, из них: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на дошкольное образование –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43092,0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тыс.рублей,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на общее и дополнительное образование  (ДЮСШ, ДДТ, ДМШ) – </a:t>
            </a:r>
            <a:r>
              <a:rPr lang="ru-RU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101276,5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тыс.рублей,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образования – </a:t>
            </a:r>
            <a:r>
              <a:rPr lang="ru-RU" sz="2400" b="1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6970,8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тыс.рублей.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+mn-lt"/>
              </a:rPr>
              <a:t>           В рамках данных расходов осуществляется содержание  </a:t>
            </a:r>
            <a:r>
              <a:rPr lang="ru-RU" sz="2000" b="1" spc="-1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школ района,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детских  садов 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ДМШ, ДДТ, ДЮСШ, коррекционная школа-интернат, централизованная бухгалтерия и ИМЦ</a:t>
            </a:r>
          </a:p>
        </p:txBody>
      </p:sp>
      <p:pic>
        <p:nvPicPr>
          <p:cNvPr id="23561" name="Picture 10" descr="http://www.municipal.ako.kirov.ru/upload/iblock/761/S730320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2143125"/>
            <a:ext cx="1952625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Рисунок 9" descr="IMG_920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500563"/>
            <a:ext cx="314325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103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Расходы бюджета на культуру</a:t>
            </a:r>
          </a:p>
        </p:txBody>
      </p:sp>
      <p:pic>
        <p:nvPicPr>
          <p:cNvPr id="24581" name="Рисунок 3" descr="дом культуры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642938"/>
            <a:ext cx="2214563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Рисунок 2" descr="библиотека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3313"/>
            <a:ext cx="2500313" cy="173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Прямоугольник 4"/>
          <p:cNvSpPr>
            <a:spLocks noChangeArrowheads="1"/>
          </p:cNvSpPr>
          <p:nvPr/>
        </p:nvSpPr>
        <p:spPr bwMode="auto">
          <a:xfrm>
            <a:off x="2484438" y="1557338"/>
            <a:ext cx="6264275" cy="277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учреждения  культуры на                  2015 год составят 14136,7  тыс.рублей,    из них   на музей – 964,4 тыс.рублей,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sz="2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  на библиотеки – 7165,1  тыс.рублей,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sz="2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   РДК и Дом ремесел 6007,2 тыс.рублей</a:t>
            </a:r>
          </a:p>
          <a:p>
            <a:pPr eaLnBrk="1" hangingPunct="1"/>
            <a:endParaRPr lang="ru-RU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pic>
        <p:nvPicPr>
          <p:cNvPr id="24584" name="Picture 9" descr="&amp;Tcy;&amp;acy;&amp;ncy;&amp;tscy;&amp;iecy;&amp;vcy;&amp;acy;&amp;lcy;&amp;softcy;&amp;ncy;&amp;ycy;&amp;jcy; &amp;kcy;&amp;ocy;&amp;lcy;&amp;lcy;&amp;iecy;&amp;kcy;&amp;tcy;&amp;icy;&amp;v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214938"/>
            <a:ext cx="247015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3" descr="&amp;Scy;&amp;lcy;&amp;acy;&amp;vcy;&amp;yacy;&amp;ncy;&amp;iecy; &amp;Pcy;&amp;ocy;&amp;yucy;&amp;zhcy;&amp;softcy;&amp;yacy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786313"/>
            <a:ext cx="25717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5" descr="&amp;Scy;&amp;lcy;&amp;acy;&amp;vcy;&amp;yacy;&amp;ncy;&amp;iecy; &amp;Pcy;&amp;ocy;&amp;yucy;&amp;zhcy;&amp;softcy;&amp;yacy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071688"/>
            <a:ext cx="2214562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7" descr="&amp;Fcy;&amp;ocy;&amp;tcy;&amp;ocy; &amp;scy; &amp;mcy;&amp;iecy;&amp;rcy;&amp;ocy;&amp;pcy;&amp;rcy;&amp;icy;&amp;yacy;&amp;tcy;&amp;icy;&amp;yacy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643438"/>
            <a:ext cx="3214688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3" descr="спорт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143000"/>
            <a:ext cx="165576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Расходы на молодежную политику и спорт</a:t>
            </a:r>
          </a:p>
        </p:txBody>
      </p:sp>
      <p:pic>
        <p:nvPicPr>
          <p:cNvPr id="25606" name="Рисунок 2" descr="молодежь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1655763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Прямоугольник 4"/>
          <p:cNvSpPr>
            <a:spLocks noChangeArrowheads="1"/>
          </p:cNvSpPr>
          <p:nvPr/>
        </p:nvSpPr>
        <p:spPr bwMode="auto">
          <a:xfrm>
            <a:off x="3357563" y="1214438"/>
            <a:ext cx="488632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000" b="1">
                <a:latin typeface="Constantia" panose="02030602050306030303" pitchFamily="18" charset="0"/>
              </a:rPr>
              <a:t>Всего расходы на 2015 год запланированы в сумме</a:t>
            </a:r>
          </a:p>
          <a:p>
            <a:pPr algn="ctr" eaLnBrk="1" hangingPunct="1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93,5</a:t>
            </a:r>
            <a:r>
              <a:rPr lang="ru-RU" sz="2000" b="1">
                <a:latin typeface="Constantia" panose="02030602050306030303" pitchFamily="18" charset="0"/>
              </a:rPr>
              <a:t> тыс.руб., </a:t>
            </a:r>
          </a:p>
          <a:p>
            <a:pPr algn="ctr" eaLnBrk="1" hangingPunct="1"/>
            <a:r>
              <a:rPr lang="ru-RU" sz="2000" b="1">
                <a:latin typeface="Constantia" panose="02030602050306030303" pitchFamily="18" charset="0"/>
              </a:rPr>
              <a:t>в т.ч. физкультура –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53,5 </a:t>
            </a:r>
            <a:r>
              <a:rPr lang="ru-RU" sz="2000" b="1">
                <a:latin typeface="Constantia" panose="02030602050306030303" pitchFamily="18" charset="0"/>
              </a:rPr>
              <a:t>тыс.рублей,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молодежная политика – 40,0 тыс. рублей</a:t>
            </a:r>
          </a:p>
        </p:txBody>
      </p:sp>
      <p:pic>
        <p:nvPicPr>
          <p:cNvPr id="25608" name="Picture 9" descr="http://www.municipal.ako.kirov.ru/images/podosinovsky/resourse/DSCN29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286000"/>
            <a:ext cx="114300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13" descr="http://podosinovets.info/_ph/15/1/12319077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4357688"/>
            <a:ext cx="241141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15" descr="http://podosinovets.info/_ph/16/1/4695028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071688"/>
            <a:ext cx="1643063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19" descr="http://www.municipal.ako.kirov.ru/upload/iblock/036/P1070775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4000500"/>
            <a:ext cx="36544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Рисунок 12" descr="RoAAU4W5A0g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9063"/>
            <a:ext cx="3786188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1032" y="28572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Дорожный фонд</a:t>
            </a:r>
          </a:p>
        </p:txBody>
      </p:sp>
      <p:pic>
        <p:nvPicPr>
          <p:cNvPr id="26629" name="Рисунок 2" descr="расчистка дорог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229225"/>
            <a:ext cx="1727200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Рисунок 4" descr="дороги 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3"/>
            <a:ext cx="183515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071813" y="1606550"/>
          <a:ext cx="5605462" cy="288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5462"/>
              </a:tblGrid>
              <a:tr h="45730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Доходы фонда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30" marB="45730"/>
                </a:tc>
              </a:tr>
              <a:tr h="914604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Областная с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убсидия на содержание и ремонт автомобильных дорог общего пользования местного значения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24512,0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тыс. рублей в 2015 году.</a:t>
                      </a:r>
                    </a:p>
                  </a:txBody>
                  <a:tcPr marL="91447" marR="91447" marT="45730" marB="45730"/>
                </a:tc>
              </a:tr>
              <a:tr h="1517344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Доходы от уплаты акцизов на автомобильный бензин, прямогонный бензин, дизельное топливо, моторные масла для дизельных и карбюраторных (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инжекторных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двигателей, производимые на территории Российской Федерации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b="1" dirty="0" smtClean="0"/>
                        <a:t>3268,8</a:t>
                      </a:r>
                      <a:r>
                        <a:rPr lang="ru-RU" sz="1800" dirty="0" smtClean="0"/>
                        <a:t> тыс. рублей в 2015 году</a:t>
                      </a:r>
                      <a:endParaRPr lang="ru-RU" sz="1800" dirty="0"/>
                    </a:p>
                  </a:txBody>
                  <a:tcPr marL="91447" marR="91447" marT="45730" marB="45730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214688" y="5357813"/>
          <a:ext cx="5786437" cy="1071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6437"/>
              </a:tblGrid>
              <a:tr h="57405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Расходы фонда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/>
                </a:tc>
              </a:tr>
              <a:tr h="497511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Содержание дорог   </a:t>
                      </a:r>
                      <a:r>
                        <a:rPr lang="ru-RU" sz="2000" b="1" dirty="0" smtClean="0"/>
                        <a:t>27780,8</a:t>
                      </a:r>
                      <a:r>
                        <a:rPr lang="ru-RU" sz="1800" baseline="0" dirty="0" smtClean="0"/>
                        <a:t> тыс. рублей</a:t>
                      </a:r>
                      <a:r>
                        <a:rPr lang="ru-RU" sz="1800" dirty="0" smtClean="0"/>
                        <a:t> </a:t>
                      </a:r>
                      <a:endParaRPr lang="ru-RU" sz="1800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5723732" y="3706018"/>
            <a:ext cx="647700" cy="266541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50" name="TextBox 8"/>
          <p:cNvSpPr txBox="1">
            <a:spLocks noChangeArrowheads="1"/>
          </p:cNvSpPr>
          <p:nvPr/>
        </p:nvSpPr>
        <p:spPr bwMode="auto">
          <a:xfrm>
            <a:off x="142875" y="1916113"/>
            <a:ext cx="27146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200">
                <a:solidFill>
                  <a:srgbClr val="FF0000"/>
                </a:solidFill>
                <a:latin typeface="Constantia" panose="02030602050306030303" pitchFamily="18" charset="0"/>
              </a:rPr>
              <a:t>Объем фонда в 2015 году – </a:t>
            </a:r>
            <a:r>
              <a:rPr lang="ru-RU" sz="3200" b="1">
                <a:solidFill>
                  <a:srgbClr val="FF0000"/>
                </a:solidFill>
                <a:latin typeface="Constantia" panose="02030602050306030303" pitchFamily="18" charset="0"/>
              </a:rPr>
              <a:t>27780,8 тыс. рублей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0" y="923925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49263" algn="just">
              <a:defRPr/>
            </a:pPr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В целях финансового обеспечения дорожной деятельности в составе бюджета района сформирован дорожный фонд </a:t>
            </a:r>
            <a:r>
              <a:rPr lang="ru-RU" sz="16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Подосиновского</a:t>
            </a:r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 района.</a:t>
            </a:r>
            <a:endParaRPr lang="ru-RU" sz="1600" b="1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</a:rPr>
              <a:t>Расходы бюджета на поддержку отраслей экономики</a:t>
            </a:r>
          </a:p>
        </p:txBody>
      </p:sp>
      <p:pic>
        <p:nvPicPr>
          <p:cNvPr id="27653" name="Рисунок 3" descr="колоски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20891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Рисунок 4" descr="транспорт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268413"/>
            <a:ext cx="18002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Рисунок 5" descr="малый бизнес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052513"/>
            <a:ext cx="20161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7188" y="2420938"/>
            <a:ext cx="8358187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+mn-lt"/>
              </a:rPr>
              <a:t>Всего в 2015 году запланировано на экономику 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30369,8 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 тыс.рублей, в т.ч.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+mn-lt"/>
              </a:rPr>
              <a:t> сельское хозяйство –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2139,0 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тыс.рублей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+mn-lt"/>
              </a:rPr>
              <a:t> развитие транспортной системы –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28180,8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  тыс.рублей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+mn-lt"/>
              </a:rPr>
              <a:t> поддержка и развитие малого и среднего предпринимательства –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50,0</a:t>
            </a:r>
            <a:r>
              <a:rPr lang="ru-RU" sz="2400" b="1" dirty="0">
                <a:solidFill>
                  <a:srgbClr val="002060"/>
                </a:solidFill>
                <a:latin typeface="+mn-lt"/>
              </a:rPr>
              <a:t>  тыс.рублей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Меры социальной поддержки, предоставляемые из бюджета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850" y="2565400"/>
          <a:ext cx="8320088" cy="364966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914279"/>
                <a:gridCol w="2405809"/>
              </a:tblGrid>
              <a:tr h="8549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Наименование меры социальной поддержки</a:t>
                      </a:r>
                      <a:endParaRPr lang="ru-RU" sz="2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Объем </a:t>
                      </a:r>
                      <a:r>
                        <a:rPr lang="ru-RU" sz="20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расходов, тыс. руб.</a:t>
                      </a:r>
                      <a:endParaRPr lang="ru-RU" sz="2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marL="91436" marR="91436"/>
                </a:tc>
              </a:tr>
              <a:tr h="69867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Пенсионное обеспечение</a:t>
                      </a:r>
                      <a:endParaRPr lang="ru-RU" sz="2000" b="1" dirty="0"/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400,0</a:t>
                      </a:r>
                      <a:endParaRPr lang="ru-RU" sz="2000" b="1" dirty="0"/>
                    </a:p>
                  </a:txBody>
                  <a:tcPr marL="91436" marR="91436"/>
                </a:tc>
              </a:tr>
              <a:tr h="69867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Социальное обеспечение населения</a:t>
                      </a:r>
                      <a:endParaRPr lang="ru-RU" sz="2000" b="1" dirty="0"/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25788,5</a:t>
                      </a:r>
                      <a:endParaRPr lang="ru-RU" sz="2000" b="1" dirty="0"/>
                    </a:p>
                  </a:txBody>
                  <a:tcPr marL="91436" marR="91436"/>
                </a:tc>
              </a:tr>
              <a:tr h="69867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Охрана семьи и детства</a:t>
                      </a:r>
                      <a:endParaRPr lang="ru-RU" sz="2000" b="1" dirty="0"/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17765,0</a:t>
                      </a:r>
                      <a:endParaRPr lang="ru-RU" sz="2000" b="1" dirty="0"/>
                    </a:p>
                  </a:txBody>
                  <a:tcPr marL="91436" marR="91436"/>
                </a:tc>
              </a:tr>
              <a:tr h="69867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Всего расходов на 2015 год</a:t>
                      </a:r>
                      <a:endParaRPr lang="ru-RU" sz="2000" b="1" dirty="0"/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43953,5</a:t>
                      </a:r>
                      <a:endParaRPr lang="ru-RU" sz="2000" b="1" dirty="0"/>
                    </a:p>
                  </a:txBody>
                  <a:tcPr marL="91436" marR="91436"/>
                </a:tc>
              </a:tr>
            </a:tbl>
          </a:graphicData>
        </a:graphic>
      </p:graphicFrame>
      <p:pic>
        <p:nvPicPr>
          <p:cNvPr id="28697" name="Picture 27" descr="&amp;IEcy;&amp;kcy;&amp;acy;&amp;tcy;&amp;iecy;&amp;rcy;&amp;icy;&amp;ncy;&amp;bcy;&amp;ucy;&amp;rcy;&amp;gcy; &quot; 2009 &quot; &amp;Ocy;&amp;kcy;&amp;tcy;&amp;yacy;&amp;bcy;&amp;rcy;&amp;softcy; &quot;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928688"/>
            <a:ext cx="1571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8" name="Picture 29" descr="&amp;Scy;&amp;iecy;&amp;mcy;&amp;iecy;&amp;jcy;&amp;ncy;&amp;ycy;&amp;jcy; &amp;bcy;&amp;yucy;&amp;dcy;&amp;zhcy;&amp;iecy;&amp;tcy; - &amp;pcy;&amp;lcy;&amp;acy;&amp;ncy;&amp;icy;&amp;rcy;&amp;ucy;&amp;iecy;&amp;mcy; &amp;pcy;&amp;rcy;&amp;acy;&amp;vcy;&amp;icy;&amp;lcy;&amp;softcy;&amp;ncy;&amp;ocy;. - &amp;Pcy;&amp;ocy;&amp;lcy;&amp;iecy;&amp;zcy;&amp;ncy;&amp;ycy;&amp;iecy; &amp;scy;&amp;ocy;&amp;vcy;&amp;iecy;&amp;tcy;&amp;y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1000125"/>
            <a:ext cx="2286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Расходы бюджета на общегосударственные вопросы на 2015 год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288" y="1052513"/>
          <a:ext cx="8215312" cy="5165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132"/>
                <a:gridCol w="1567535"/>
                <a:gridCol w="1806645"/>
              </a:tblGrid>
              <a:tr h="105030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Мероприятие</a:t>
                      </a:r>
                      <a:endParaRPr lang="ru-RU" sz="28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Объем расходов, тыс.руб.</a:t>
                      </a:r>
                      <a:endParaRPr lang="ru-RU" sz="18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Численность</a:t>
                      </a:r>
                      <a:endParaRPr lang="ru-RU" sz="1800" dirty="0"/>
                    </a:p>
                  </a:txBody>
                  <a:tcPr marL="91439" marR="91439" marT="45727" marB="45727"/>
                </a:tc>
              </a:tr>
              <a:tr h="762115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Общегосударственные вопросы – всего, в т.ч.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34727,1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457269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Высшее должностное лицо ОМС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1066,1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762115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Функционирование представительных органов МО 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1733,7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457269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Функционирование  ОМС 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24729,5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762115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Обеспечение деятельности</a:t>
                      </a:r>
                      <a:r>
                        <a:rPr lang="ru-RU" sz="2200" baseline="0" dirty="0" smtClean="0"/>
                        <a:t> финансово-бюджетного надзора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592,3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457269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Резервный фонд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  <a:tr h="457269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Другие общегосударственные вопросы</a:t>
                      </a:r>
                      <a:endParaRPr lang="ru-RU" sz="22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6555,5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71296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002060"/>
                </a:solidFill>
              </a:rPr>
              <a:t>Финансовая помощь бюджетам поселений, тыс. рублей</a:t>
            </a:r>
          </a:p>
        </p:txBody>
      </p:sp>
      <p:pic>
        <p:nvPicPr>
          <p:cNvPr id="30725" name="Рисунок 2" descr="финпомощь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65175"/>
            <a:ext cx="23050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8313" y="2857500"/>
            <a:ext cx="8064500" cy="3462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+mn-lt"/>
              </a:rPr>
              <a:t>Дотации на выравнивание                                                  10000,0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+mn-lt"/>
              </a:rPr>
              <a:t>Дотации на обеспечение  сбалансированности                  4564,0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+mn-lt"/>
              </a:rPr>
              <a:t>Иные МБТ                                                                                 8432,5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+mn-lt"/>
              </a:rPr>
              <a:t>ВСЕГО                                                                                     22996,5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0727" name="Прямоугольник 4"/>
          <p:cNvSpPr>
            <a:spLocks noChangeArrowheads="1"/>
          </p:cNvSpPr>
          <p:nvPr/>
        </p:nvSpPr>
        <p:spPr bwMode="auto">
          <a:xfrm>
            <a:off x="2786063" y="1000125"/>
            <a:ext cx="60007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14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Финансовая помощь из районного бюджета бюджетам поселений, входящих в состав муниципального района, предоставляется в форме дотаций и субсидий в соответствии с муниципальными правовыми актами, принимаемыми в соответствии с требованиями Бюджетного кодекса Российской Федерации и законодательства Кировской области. Порядок  образования и распределения дотаций из районного фонда финансовой поддержки поселений осуществляется в соответствии с порядком, утвержденным Законом Кировской области "О межбюджетных отношениях в Кировской "области.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2060"/>
                </a:solidFill>
              </a:rPr>
              <a:t>Муниципальный долг на 01.01.2016, тыс. рублей</a:t>
            </a:r>
          </a:p>
        </p:txBody>
      </p:sp>
      <p:pic>
        <p:nvPicPr>
          <p:cNvPr id="31749" name="Рисунок 5" descr="деньги в мешках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1828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071563" y="3644900"/>
            <a:ext cx="2714625" cy="12128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26649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539750" y="2420938"/>
            <a:ext cx="3746500" cy="1077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БАНКОВСКИЙ КРЕДИТ</a:t>
            </a:r>
          </a:p>
        </p:txBody>
      </p:sp>
      <p:sp>
        <p:nvSpPr>
          <p:cNvPr id="31752" name="Rectangle 10"/>
          <p:cNvSpPr>
            <a:spLocks noChangeArrowheads="1"/>
          </p:cNvSpPr>
          <p:nvPr/>
        </p:nvSpPr>
        <p:spPr bwMode="auto">
          <a:xfrm>
            <a:off x="357188" y="5572125"/>
            <a:ext cx="84296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1400" b="1">
                <a:latin typeface="Constantia" panose="02030602050306030303" pitchFamily="18" charset="0"/>
                <a:cs typeface="Times New Roman" panose="02020603050405020304" pitchFamily="18" charset="0"/>
              </a:rPr>
              <a:t>В связи со значительным уровнем долговой нагрузки бюджета района в 2015-2017 годах муниципальные гарантии Подосиновского района юридическим лицам предоставляться не будут.</a:t>
            </a:r>
            <a:endParaRPr lang="ru-RU" sz="1400" b="1">
              <a:latin typeface="Constantia" panose="02030602050306030303" pitchFamily="18" charset="0"/>
            </a:endParaRPr>
          </a:p>
        </p:txBody>
      </p:sp>
      <p:sp>
        <p:nvSpPr>
          <p:cNvPr id="31753" name="Прямоугольник 9"/>
          <p:cNvSpPr>
            <a:spLocks noChangeArrowheads="1"/>
          </p:cNvSpPr>
          <p:nvPr/>
        </p:nvSpPr>
        <p:spPr bwMode="auto">
          <a:xfrm>
            <a:off x="2286000" y="1071563"/>
            <a:ext cx="6643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/>
              <a:t>          Предельный объём муниципального долга на  конец года 2015 года составит    30000 тыс. рублей, на конец  2016 года – 30000 тыс. рублей, на конец 2017 года – 30000 тыс. рублей.</a:t>
            </a:r>
          </a:p>
        </p:txBody>
      </p:sp>
      <p:pic>
        <p:nvPicPr>
          <p:cNvPr id="31754" name="Picture 12" descr="http://static.ngs.ru/news/preview/cd3d0d441233d9371c514fd13faf1fd00d7bd83d_7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286000"/>
            <a:ext cx="38608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71296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2060"/>
                </a:solidFill>
              </a:rPr>
              <a:t>Контактная информация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850" y="1196975"/>
            <a:ext cx="8496300" cy="4708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7030A0"/>
                </a:solidFill>
                <a:latin typeface="+mn-lt"/>
              </a:rPr>
              <a:t>«Бюджет для граждан»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7030A0"/>
                </a:solidFill>
                <a:latin typeface="+mn-lt"/>
              </a:rPr>
              <a:t>подготовлен финансовым управлением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7030A0"/>
                </a:solidFill>
                <a:latin typeface="+mn-lt"/>
              </a:rPr>
              <a:t>администрации Подосиновского района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+mn-lt"/>
            </a:endParaRP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Адрес местонахождения: 613930 Кировская область, </a:t>
            </a: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                                           </a:t>
            </a:r>
            <a:r>
              <a:rPr lang="ru-RU" sz="2000" dirty="0" err="1">
                <a:ea typeface="Arial Unicode MS" pitchFamily="34" charset="-128"/>
                <a:cs typeface="Arial" pitchFamily="34" charset="0"/>
              </a:rPr>
              <a:t>Подосиновский</a:t>
            </a:r>
            <a:r>
              <a:rPr lang="ru-RU" sz="2000" dirty="0">
                <a:ea typeface="Arial Unicode MS" pitchFamily="34" charset="-128"/>
                <a:cs typeface="Arial" pitchFamily="34" charset="0"/>
              </a:rPr>
              <a:t> район, </a:t>
            </a: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                                           </a:t>
            </a:r>
            <a:r>
              <a:rPr lang="ru-RU" sz="2000" dirty="0" err="1">
                <a:ea typeface="Arial Unicode MS" pitchFamily="34" charset="-128"/>
                <a:cs typeface="Arial" pitchFamily="34" charset="0"/>
              </a:rPr>
              <a:t>пгт</a:t>
            </a:r>
            <a:r>
              <a:rPr lang="ru-RU" sz="2000" dirty="0">
                <a:ea typeface="Arial Unicode MS" pitchFamily="34" charset="-128"/>
                <a:cs typeface="Arial" pitchFamily="34" charset="0"/>
              </a:rPr>
              <a:t> Подосиновец, </a:t>
            </a: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                                           ул. Советская, д. 77</a:t>
            </a:r>
          </a:p>
          <a:p>
            <a:pPr>
              <a:defRPr/>
            </a:pPr>
            <a:endParaRPr lang="ru-RU" sz="2000" dirty="0">
              <a:ea typeface="Arial Unicode MS" pitchFamily="34" charset="-128"/>
              <a:cs typeface="Arial" pitchFamily="34" charset="0"/>
            </a:endParaRP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Телефон: (83351) 2-14-05, 2-14-42; факс (83351) 2-14-05</a:t>
            </a:r>
          </a:p>
          <a:p>
            <a:pPr>
              <a:defRPr/>
            </a:pPr>
            <a:endParaRPr lang="ru-RU" sz="2000" dirty="0">
              <a:ea typeface="Arial Unicode MS" pitchFamily="34" charset="-128"/>
              <a:cs typeface="Arial" pitchFamily="34" charset="0"/>
            </a:endParaRP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Адрес электронной почты: </a:t>
            </a:r>
            <a:r>
              <a:rPr lang="ru-RU" sz="2000" dirty="0">
                <a:solidFill>
                  <a:srgbClr val="7030A0"/>
                </a:solidFill>
                <a:ea typeface="Arial Unicode MS" pitchFamily="34" charset="-128"/>
                <a:cs typeface="Arial" pitchFamily="34" charset="0"/>
                <a:hlinkClick r:id="rId2"/>
              </a:rPr>
              <a:t>fo26@depfin.kirov.ru</a:t>
            </a:r>
            <a:endParaRPr lang="ru-RU" sz="2000" dirty="0">
              <a:solidFill>
                <a:srgbClr val="7030A0"/>
              </a:solidFill>
              <a:ea typeface="Arial Unicode MS" pitchFamily="34" charset="-128"/>
              <a:cs typeface="Arial" pitchFamily="34" charset="0"/>
            </a:endParaRPr>
          </a:p>
          <a:p>
            <a:pPr>
              <a:defRPr/>
            </a:pPr>
            <a:endParaRPr lang="ru-RU" sz="2000" dirty="0">
              <a:ea typeface="Arial Unicode MS" pitchFamily="34" charset="-128"/>
              <a:cs typeface="Arial" pitchFamily="34" charset="0"/>
            </a:endParaRPr>
          </a:p>
          <a:p>
            <a:pPr>
              <a:defRPr/>
            </a:pPr>
            <a:r>
              <a:rPr lang="ru-RU" sz="2000" dirty="0">
                <a:ea typeface="Arial Unicode MS" pitchFamily="34" charset="-128"/>
                <a:cs typeface="Arial" pitchFamily="34" charset="0"/>
              </a:rPr>
              <a:t>График работы: </a:t>
            </a:r>
            <a:r>
              <a:rPr lang="ru-RU" sz="2000" dirty="0" err="1">
                <a:ea typeface="Arial Unicode MS" pitchFamily="34" charset="-128"/>
                <a:cs typeface="Arial" pitchFamily="34" charset="0"/>
              </a:rPr>
              <a:t>Пн-Пт</a:t>
            </a:r>
            <a:r>
              <a:rPr lang="ru-RU" sz="2000" dirty="0">
                <a:ea typeface="Arial Unicode MS" pitchFamily="34" charset="-128"/>
                <a:cs typeface="Arial" pitchFamily="34" charset="0"/>
              </a:rPr>
              <a:t>, 8.00-17.00</a:t>
            </a:r>
            <a:endParaRPr lang="ru-RU" sz="2000" b="1" dirty="0">
              <a:latin typeface="+mn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6785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6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2418</TotalTime>
  <Words>2208</Words>
  <Application>Microsoft Office PowerPoint</Application>
  <PresentationFormat>Экран (4:3)</PresentationFormat>
  <Paragraphs>409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2" baseType="lpstr">
      <vt:lpstr>Arial Unicode MS</vt:lpstr>
      <vt:lpstr>Arial</vt:lpstr>
      <vt:lpstr>Bell MT</vt:lpstr>
      <vt:lpstr>Calibri</vt:lpstr>
      <vt:lpstr>Chiller</vt:lpstr>
      <vt:lpstr>Constantia</vt:lpstr>
      <vt:lpstr>Times New Roman</vt:lpstr>
      <vt:lpstr>Wingdings</vt:lpstr>
      <vt:lpstr>Wingdings 2</vt:lpstr>
      <vt:lpstr>Wingdings 3</vt:lpstr>
      <vt:lpstr>Апекс</vt:lpstr>
      <vt:lpstr>БЮДЖЕТ  ДЛЯ  ГРАЖДАН - 2015</vt:lpstr>
      <vt:lpstr>Что такое «Бюджет для граждан?»</vt:lpstr>
      <vt:lpstr>                            Понятие бюджета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В целях повышения эффективности и результативности бюджетных расходов второй год подряд бюджет района формируется через реализацию 13 муниципальных программ</vt:lpstr>
      <vt:lpstr>Презентация PowerPoint</vt:lpstr>
      <vt:lpstr>   Как распределены расходы бюджета района по  муниципальным  программам в 2015 году?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Кировская область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skutina</dc:creator>
  <cp:keywords>бюджет 2015;бюджет района;бюджет</cp:keywords>
  <cp:lastModifiedBy>Алексей Артемов</cp:lastModifiedBy>
  <cp:revision>305</cp:revision>
  <dcterms:created xsi:type="dcterms:W3CDTF">2013-11-12T07:49:12Z</dcterms:created>
  <dcterms:modified xsi:type="dcterms:W3CDTF">2014-11-24T19:30:39Z</dcterms:modified>
</cp:coreProperties>
</file>